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4"/>
  </p:notesMasterIdLst>
  <p:sldIdLst>
    <p:sldId id="4111" r:id="rId5"/>
    <p:sldId id="4155" r:id="rId6"/>
    <p:sldId id="4156" r:id="rId7"/>
    <p:sldId id="304" r:id="rId8"/>
    <p:sldId id="4154" r:id="rId9"/>
    <p:sldId id="303" r:id="rId10"/>
    <p:sldId id="307" r:id="rId11"/>
    <p:sldId id="305" r:id="rId12"/>
    <p:sldId id="298" r:id="rId13"/>
    <p:sldId id="273" r:id="rId14"/>
    <p:sldId id="300" r:id="rId15"/>
    <p:sldId id="306" r:id="rId16"/>
    <p:sldId id="267" r:id="rId17"/>
    <p:sldId id="279" r:id="rId18"/>
    <p:sldId id="295" r:id="rId19"/>
    <p:sldId id="308" r:id="rId20"/>
    <p:sldId id="310" r:id="rId21"/>
    <p:sldId id="261" r:id="rId22"/>
    <p:sldId id="26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C99B04-B4C0-4CAC-AB2A-721FEC1BEBDD}" v="22" dt="2020-11-19T17:44:29.5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3503" autoAdjust="0"/>
  </p:normalViewPr>
  <p:slideViewPr>
    <p:cSldViewPr snapToGrid="0">
      <p:cViewPr varScale="1">
        <p:scale>
          <a:sx n="62" d="100"/>
          <a:sy n="62" d="100"/>
        </p:scale>
        <p:origin x="828"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eg Kalchenko" userId="65002486-1670-43cf-827d-6c7c69744e6b" providerId="ADAL" clId="{5EE15FEC-07F8-4B62-B589-6034E9B02760}"/>
    <pc:docChg chg="undo custSel modSld">
      <pc:chgData name="Oleg Kalchenko" userId="65002486-1670-43cf-827d-6c7c69744e6b" providerId="ADAL" clId="{5EE15FEC-07F8-4B62-B589-6034E9B02760}" dt="2020-11-19T17:45:03.097" v="16169" actId="790"/>
      <pc:docMkLst>
        <pc:docMk/>
      </pc:docMkLst>
      <pc:sldChg chg="modSp">
        <pc:chgData name="Oleg Kalchenko" userId="65002486-1670-43cf-827d-6c7c69744e6b" providerId="ADAL" clId="{5EE15FEC-07F8-4B62-B589-6034E9B02760}" dt="2020-11-19T17:29:15.858" v="15183" actId="6549"/>
        <pc:sldMkLst>
          <pc:docMk/>
          <pc:sldMk cId="2623591465" sldId="261"/>
        </pc:sldMkLst>
        <pc:spChg chg="mod">
          <ac:chgData name="Oleg Kalchenko" userId="65002486-1670-43cf-827d-6c7c69744e6b" providerId="ADAL" clId="{5EE15FEC-07F8-4B62-B589-6034E9B02760}" dt="2020-11-19T17:23:06.262" v="14658" actId="6549"/>
          <ac:spMkLst>
            <pc:docMk/>
            <pc:sldMk cId="2623591465" sldId="261"/>
            <ac:spMk id="2" creationId="{086BB3C2-2196-42A0-89A5-294005DA2E1E}"/>
          </ac:spMkLst>
        </pc:spChg>
        <pc:spChg chg="mod">
          <ac:chgData name="Oleg Kalchenko" userId="65002486-1670-43cf-827d-6c7c69744e6b" providerId="ADAL" clId="{5EE15FEC-07F8-4B62-B589-6034E9B02760}" dt="2020-11-19T17:29:15.858" v="15183" actId="6549"/>
          <ac:spMkLst>
            <pc:docMk/>
            <pc:sldMk cId="2623591465" sldId="261"/>
            <ac:spMk id="3" creationId="{D4DAC6EB-A379-437D-8CDF-6AD0240B3926}"/>
          </ac:spMkLst>
        </pc:spChg>
      </pc:sldChg>
      <pc:sldChg chg="modSp">
        <pc:chgData name="Oleg Kalchenko" userId="65002486-1670-43cf-827d-6c7c69744e6b" providerId="ADAL" clId="{5EE15FEC-07F8-4B62-B589-6034E9B02760}" dt="2020-11-19T17:44:15.844" v="16167" actId="6549"/>
        <pc:sldMkLst>
          <pc:docMk/>
          <pc:sldMk cId="3880287098" sldId="266"/>
        </pc:sldMkLst>
        <pc:spChg chg="mod">
          <ac:chgData name="Oleg Kalchenko" userId="65002486-1670-43cf-827d-6c7c69744e6b" providerId="ADAL" clId="{5EE15FEC-07F8-4B62-B589-6034E9B02760}" dt="2020-11-19T17:44:15.844" v="16167" actId="6549"/>
          <ac:spMkLst>
            <pc:docMk/>
            <pc:sldMk cId="3880287098" sldId="266"/>
            <ac:spMk id="2" creationId="{1387DB28-4D1F-4050-BFB7-AFB6944FE631}"/>
          </ac:spMkLst>
        </pc:spChg>
        <pc:spChg chg="mod">
          <ac:chgData name="Oleg Kalchenko" userId="65002486-1670-43cf-827d-6c7c69744e6b" providerId="ADAL" clId="{5EE15FEC-07F8-4B62-B589-6034E9B02760}" dt="2020-11-19T17:44:01.792" v="16165" actId="27636"/>
          <ac:spMkLst>
            <pc:docMk/>
            <pc:sldMk cId="3880287098" sldId="266"/>
            <ac:spMk id="3" creationId="{D7ACEF43-64CC-430E-B9F4-B845DE63E4B2}"/>
          </ac:spMkLst>
        </pc:spChg>
      </pc:sldChg>
      <pc:sldChg chg="modSp">
        <pc:chgData name="Oleg Kalchenko" userId="65002486-1670-43cf-827d-6c7c69744e6b" providerId="ADAL" clId="{5EE15FEC-07F8-4B62-B589-6034E9B02760}" dt="2020-11-19T15:53:08.788" v="9612" actId="6549"/>
        <pc:sldMkLst>
          <pc:docMk/>
          <pc:sldMk cId="1202117738" sldId="267"/>
        </pc:sldMkLst>
        <pc:spChg chg="mod">
          <ac:chgData name="Oleg Kalchenko" userId="65002486-1670-43cf-827d-6c7c69744e6b" providerId="ADAL" clId="{5EE15FEC-07F8-4B62-B589-6034E9B02760}" dt="2020-11-19T15:44:39.357" v="9183" actId="20577"/>
          <ac:spMkLst>
            <pc:docMk/>
            <pc:sldMk cId="1202117738" sldId="267"/>
            <ac:spMk id="2" creationId="{4AB62CB5-CC16-43B6-865C-AA1C7D9F4E3D}"/>
          </ac:spMkLst>
        </pc:spChg>
        <pc:spChg chg="mod">
          <ac:chgData name="Oleg Kalchenko" userId="65002486-1670-43cf-827d-6c7c69744e6b" providerId="ADAL" clId="{5EE15FEC-07F8-4B62-B589-6034E9B02760}" dt="2020-11-19T15:53:08.788" v="9612" actId="6549"/>
          <ac:spMkLst>
            <pc:docMk/>
            <pc:sldMk cId="1202117738" sldId="267"/>
            <ac:spMk id="3" creationId="{BE194136-A0AF-448D-A04F-CA9E61AC28B7}"/>
          </ac:spMkLst>
        </pc:spChg>
      </pc:sldChg>
      <pc:sldChg chg="modSp">
        <pc:chgData name="Oleg Kalchenko" userId="65002486-1670-43cf-827d-6c7c69744e6b" providerId="ADAL" clId="{5EE15FEC-07F8-4B62-B589-6034E9B02760}" dt="2020-11-19T15:24:46.630" v="7975" actId="2711"/>
        <pc:sldMkLst>
          <pc:docMk/>
          <pc:sldMk cId="3835248664" sldId="273"/>
        </pc:sldMkLst>
        <pc:spChg chg="mod">
          <ac:chgData name="Oleg Kalchenko" userId="65002486-1670-43cf-827d-6c7c69744e6b" providerId="ADAL" clId="{5EE15FEC-07F8-4B62-B589-6034E9B02760}" dt="2020-11-19T15:24:27.164" v="7974" actId="6549"/>
          <ac:spMkLst>
            <pc:docMk/>
            <pc:sldMk cId="3835248664" sldId="273"/>
            <ac:spMk id="2" creationId="{E0D4A33B-65D5-4912-985A-6655B2C67545}"/>
          </ac:spMkLst>
        </pc:spChg>
        <pc:spChg chg="mod">
          <ac:chgData name="Oleg Kalchenko" userId="65002486-1670-43cf-827d-6c7c69744e6b" providerId="ADAL" clId="{5EE15FEC-07F8-4B62-B589-6034E9B02760}" dt="2020-11-19T15:24:46.630" v="7975" actId="2711"/>
          <ac:spMkLst>
            <pc:docMk/>
            <pc:sldMk cId="3835248664" sldId="273"/>
            <ac:spMk id="3" creationId="{9102EA1C-D32F-4884-B6F0-E1D7E667A1EF}"/>
          </ac:spMkLst>
        </pc:spChg>
      </pc:sldChg>
      <pc:sldChg chg="modSp">
        <pc:chgData name="Oleg Kalchenko" userId="65002486-1670-43cf-827d-6c7c69744e6b" providerId="ADAL" clId="{5EE15FEC-07F8-4B62-B589-6034E9B02760}" dt="2020-11-19T16:42:39.593" v="11544" actId="20577"/>
        <pc:sldMkLst>
          <pc:docMk/>
          <pc:sldMk cId="0" sldId="279"/>
        </pc:sldMkLst>
        <pc:spChg chg="mod">
          <ac:chgData name="Oleg Kalchenko" userId="65002486-1670-43cf-827d-6c7c69744e6b" providerId="ADAL" clId="{5EE15FEC-07F8-4B62-B589-6034E9B02760}" dt="2020-11-19T15:53:26.955" v="9653" actId="6549"/>
          <ac:spMkLst>
            <pc:docMk/>
            <pc:sldMk cId="0" sldId="279"/>
            <ac:spMk id="2" creationId="{00000000-0000-0000-0000-000000000000}"/>
          </ac:spMkLst>
        </pc:spChg>
        <pc:spChg chg="mod">
          <ac:chgData name="Oleg Kalchenko" userId="65002486-1670-43cf-827d-6c7c69744e6b" providerId="ADAL" clId="{5EE15FEC-07F8-4B62-B589-6034E9B02760}" dt="2020-11-19T16:01:42.254" v="10337" actId="6549"/>
          <ac:spMkLst>
            <pc:docMk/>
            <pc:sldMk cId="0" sldId="279"/>
            <ac:spMk id="3" creationId="{00000000-0000-0000-0000-000000000000}"/>
          </ac:spMkLst>
        </pc:spChg>
        <pc:spChg chg="mod">
          <ac:chgData name="Oleg Kalchenko" userId="65002486-1670-43cf-827d-6c7c69744e6b" providerId="ADAL" clId="{5EE15FEC-07F8-4B62-B589-6034E9B02760}" dt="2020-11-19T15:53:41.353" v="9689" actId="6549"/>
          <ac:spMkLst>
            <pc:docMk/>
            <pc:sldMk cId="0" sldId="279"/>
            <ac:spMk id="4" creationId="{00000000-0000-0000-0000-000000000000}"/>
          </ac:spMkLst>
        </pc:spChg>
        <pc:spChg chg="mod">
          <ac:chgData name="Oleg Kalchenko" userId="65002486-1670-43cf-827d-6c7c69744e6b" providerId="ADAL" clId="{5EE15FEC-07F8-4B62-B589-6034E9B02760}" dt="2020-11-19T16:02:13.057" v="10412" actId="6549"/>
          <ac:spMkLst>
            <pc:docMk/>
            <pc:sldMk cId="0" sldId="279"/>
            <ac:spMk id="5" creationId="{00000000-0000-0000-0000-000000000000}"/>
          </ac:spMkLst>
        </pc:spChg>
        <pc:spChg chg="mod">
          <ac:chgData name="Oleg Kalchenko" userId="65002486-1670-43cf-827d-6c7c69744e6b" providerId="ADAL" clId="{5EE15FEC-07F8-4B62-B589-6034E9B02760}" dt="2020-11-19T16:42:39.593" v="11544" actId="20577"/>
          <ac:spMkLst>
            <pc:docMk/>
            <pc:sldMk cId="0" sldId="279"/>
            <ac:spMk id="6" creationId="{00000000-0000-0000-0000-000000000000}"/>
          </ac:spMkLst>
        </pc:spChg>
      </pc:sldChg>
      <pc:sldChg chg="modSp">
        <pc:chgData name="Oleg Kalchenko" userId="65002486-1670-43cf-827d-6c7c69744e6b" providerId="ADAL" clId="{5EE15FEC-07F8-4B62-B589-6034E9B02760}" dt="2020-11-19T17:03:35.949" v="13263" actId="6549"/>
        <pc:sldMkLst>
          <pc:docMk/>
          <pc:sldMk cId="0" sldId="295"/>
        </pc:sldMkLst>
        <pc:spChg chg="mod">
          <ac:chgData name="Oleg Kalchenko" userId="65002486-1670-43cf-827d-6c7c69744e6b" providerId="ADAL" clId="{5EE15FEC-07F8-4B62-B589-6034E9B02760}" dt="2020-11-19T17:01:45.543" v="13193" actId="20577"/>
          <ac:spMkLst>
            <pc:docMk/>
            <pc:sldMk cId="0" sldId="295"/>
            <ac:spMk id="2" creationId="{00000000-0000-0000-0000-000000000000}"/>
          </ac:spMkLst>
        </pc:spChg>
        <pc:graphicFrameChg chg="mod modGraphic">
          <ac:chgData name="Oleg Kalchenko" userId="65002486-1670-43cf-827d-6c7c69744e6b" providerId="ADAL" clId="{5EE15FEC-07F8-4B62-B589-6034E9B02760}" dt="2020-11-19T17:03:35.949" v="13263" actId="6549"/>
          <ac:graphicFrameMkLst>
            <pc:docMk/>
            <pc:sldMk cId="0" sldId="295"/>
            <ac:graphicFrameMk id="4" creationId="{00000000-0000-0000-0000-000000000000}"/>
          </ac:graphicFrameMkLst>
        </pc:graphicFrameChg>
      </pc:sldChg>
      <pc:sldChg chg="modSp">
        <pc:chgData name="Oleg Kalchenko" userId="65002486-1670-43cf-827d-6c7c69744e6b" providerId="ADAL" clId="{5EE15FEC-07F8-4B62-B589-6034E9B02760}" dt="2020-11-19T14:18:02.952" v="7545" actId="6549"/>
        <pc:sldMkLst>
          <pc:docMk/>
          <pc:sldMk cId="0" sldId="298"/>
        </pc:sldMkLst>
        <pc:spChg chg="mod">
          <ac:chgData name="Oleg Kalchenko" userId="65002486-1670-43cf-827d-6c7c69744e6b" providerId="ADAL" clId="{5EE15FEC-07F8-4B62-B589-6034E9B02760}" dt="2020-11-19T14:09:14.929" v="6744" actId="6549"/>
          <ac:spMkLst>
            <pc:docMk/>
            <pc:sldMk cId="0" sldId="298"/>
            <ac:spMk id="2" creationId="{00000000-0000-0000-0000-000000000000}"/>
          </ac:spMkLst>
        </pc:spChg>
        <pc:spChg chg="mod">
          <ac:chgData name="Oleg Kalchenko" userId="65002486-1670-43cf-827d-6c7c69744e6b" providerId="ADAL" clId="{5EE15FEC-07F8-4B62-B589-6034E9B02760}" dt="2020-11-19T14:18:02.952" v="7545" actId="6549"/>
          <ac:spMkLst>
            <pc:docMk/>
            <pc:sldMk cId="0" sldId="298"/>
            <ac:spMk id="3" creationId="{00000000-0000-0000-0000-000000000000}"/>
          </ac:spMkLst>
        </pc:spChg>
      </pc:sldChg>
      <pc:sldChg chg="modSp">
        <pc:chgData name="Oleg Kalchenko" userId="65002486-1670-43cf-827d-6c7c69744e6b" providerId="ADAL" clId="{5EE15FEC-07F8-4B62-B589-6034E9B02760}" dt="2020-11-19T17:45:03.097" v="16169" actId="790"/>
        <pc:sldMkLst>
          <pc:docMk/>
          <pc:sldMk cId="0" sldId="300"/>
        </pc:sldMkLst>
        <pc:spChg chg="mod">
          <ac:chgData name="Oleg Kalchenko" userId="65002486-1670-43cf-827d-6c7c69744e6b" providerId="ADAL" clId="{5EE15FEC-07F8-4B62-B589-6034E9B02760}" dt="2020-11-19T15:26:01.314" v="8059" actId="6549"/>
          <ac:spMkLst>
            <pc:docMk/>
            <pc:sldMk cId="0" sldId="300"/>
            <ac:spMk id="2" creationId="{00000000-0000-0000-0000-000000000000}"/>
          </ac:spMkLst>
        </pc:spChg>
        <pc:spChg chg="mod">
          <ac:chgData name="Oleg Kalchenko" userId="65002486-1670-43cf-827d-6c7c69744e6b" providerId="ADAL" clId="{5EE15FEC-07F8-4B62-B589-6034E9B02760}" dt="2020-11-19T17:45:03.097" v="16169" actId="790"/>
          <ac:spMkLst>
            <pc:docMk/>
            <pc:sldMk cId="0" sldId="300"/>
            <ac:spMk id="3" creationId="{00000000-0000-0000-0000-000000000000}"/>
          </ac:spMkLst>
        </pc:spChg>
      </pc:sldChg>
      <pc:sldChg chg="modSp">
        <pc:chgData name="Oleg Kalchenko" userId="65002486-1670-43cf-827d-6c7c69744e6b" providerId="ADAL" clId="{5EE15FEC-07F8-4B62-B589-6034E9B02760}" dt="2020-11-19T13:19:27.153" v="4700" actId="313"/>
        <pc:sldMkLst>
          <pc:docMk/>
          <pc:sldMk cId="623709730" sldId="303"/>
        </pc:sldMkLst>
        <pc:spChg chg="mod">
          <ac:chgData name="Oleg Kalchenko" userId="65002486-1670-43cf-827d-6c7c69744e6b" providerId="ADAL" clId="{5EE15FEC-07F8-4B62-B589-6034E9B02760}" dt="2020-11-19T12:41:40.487" v="2943" actId="6549"/>
          <ac:spMkLst>
            <pc:docMk/>
            <pc:sldMk cId="623709730" sldId="303"/>
            <ac:spMk id="2" creationId="{A846C10B-4C33-4079-B1DC-336972CC6B60}"/>
          </ac:spMkLst>
        </pc:spChg>
        <pc:graphicFrameChg chg="mod modGraphic">
          <ac:chgData name="Oleg Kalchenko" userId="65002486-1670-43cf-827d-6c7c69744e6b" providerId="ADAL" clId="{5EE15FEC-07F8-4B62-B589-6034E9B02760}" dt="2020-11-19T13:19:27.153" v="4700" actId="313"/>
          <ac:graphicFrameMkLst>
            <pc:docMk/>
            <pc:sldMk cId="623709730" sldId="303"/>
            <ac:graphicFrameMk id="4" creationId="{8622625B-AB35-43DA-A420-C86745E23126}"/>
          </ac:graphicFrameMkLst>
        </pc:graphicFrameChg>
      </pc:sldChg>
      <pc:sldChg chg="delSp modSp">
        <pc:chgData name="Oleg Kalchenko" userId="65002486-1670-43cf-827d-6c7c69744e6b" providerId="ADAL" clId="{5EE15FEC-07F8-4B62-B589-6034E9B02760}" dt="2020-11-19T12:02:14.092" v="1109"/>
        <pc:sldMkLst>
          <pc:docMk/>
          <pc:sldMk cId="3872493244" sldId="304"/>
        </pc:sldMkLst>
        <pc:spChg chg="mod">
          <ac:chgData name="Oleg Kalchenko" userId="65002486-1670-43cf-827d-6c7c69744e6b" providerId="ADAL" clId="{5EE15FEC-07F8-4B62-B589-6034E9B02760}" dt="2020-11-19T12:02:06.194" v="1108" actId="6549"/>
          <ac:spMkLst>
            <pc:docMk/>
            <pc:sldMk cId="3872493244" sldId="304"/>
            <ac:spMk id="2" creationId="{D740975C-9CA6-42D0-B284-3FA2E0CB2A5A}"/>
          </ac:spMkLst>
        </pc:spChg>
        <pc:spChg chg="del">
          <ac:chgData name="Oleg Kalchenko" userId="65002486-1670-43cf-827d-6c7c69744e6b" providerId="ADAL" clId="{5EE15FEC-07F8-4B62-B589-6034E9B02760}" dt="2020-11-19T12:02:14.092" v="1109"/>
          <ac:spMkLst>
            <pc:docMk/>
            <pc:sldMk cId="3872493244" sldId="304"/>
            <ac:spMk id="3" creationId="{A6218930-B29A-4B08-A041-4F0A1B0965AD}"/>
          </ac:spMkLst>
        </pc:spChg>
      </pc:sldChg>
      <pc:sldChg chg="delSp modSp">
        <pc:chgData name="Oleg Kalchenko" userId="65002486-1670-43cf-827d-6c7c69744e6b" providerId="ADAL" clId="{5EE15FEC-07F8-4B62-B589-6034E9B02760}" dt="2020-11-19T14:08:49.635" v="6679"/>
        <pc:sldMkLst>
          <pc:docMk/>
          <pc:sldMk cId="1800833807" sldId="305"/>
        </pc:sldMkLst>
        <pc:spChg chg="mod">
          <ac:chgData name="Oleg Kalchenko" userId="65002486-1670-43cf-827d-6c7c69744e6b" providerId="ADAL" clId="{5EE15FEC-07F8-4B62-B589-6034E9B02760}" dt="2020-11-19T14:08:42.834" v="6678" actId="6549"/>
          <ac:spMkLst>
            <pc:docMk/>
            <pc:sldMk cId="1800833807" sldId="305"/>
            <ac:spMk id="2" creationId="{04261B38-C54D-43AD-8711-8DFFF72C7E94}"/>
          </ac:spMkLst>
        </pc:spChg>
        <pc:spChg chg="del">
          <ac:chgData name="Oleg Kalchenko" userId="65002486-1670-43cf-827d-6c7c69744e6b" providerId="ADAL" clId="{5EE15FEC-07F8-4B62-B589-6034E9B02760}" dt="2020-11-19T14:08:49.635" v="6679"/>
          <ac:spMkLst>
            <pc:docMk/>
            <pc:sldMk cId="1800833807" sldId="305"/>
            <ac:spMk id="3" creationId="{99E18FA0-D7E5-4F2D-AEF4-829D6D1B29F4}"/>
          </ac:spMkLst>
        </pc:spChg>
      </pc:sldChg>
      <pc:sldChg chg="delSp modSp">
        <pc:chgData name="Oleg Kalchenko" userId="65002486-1670-43cf-827d-6c7c69744e6b" providerId="ADAL" clId="{5EE15FEC-07F8-4B62-B589-6034E9B02760}" dt="2020-11-19T15:43:18.108" v="9096"/>
        <pc:sldMkLst>
          <pc:docMk/>
          <pc:sldMk cId="1960851443" sldId="306"/>
        </pc:sldMkLst>
        <pc:spChg chg="mod">
          <ac:chgData name="Oleg Kalchenko" userId="65002486-1670-43cf-827d-6c7c69744e6b" providerId="ADAL" clId="{5EE15FEC-07F8-4B62-B589-6034E9B02760}" dt="2020-11-19T15:43:08.952" v="9095" actId="6549"/>
          <ac:spMkLst>
            <pc:docMk/>
            <pc:sldMk cId="1960851443" sldId="306"/>
            <ac:spMk id="2" creationId="{765D5048-C17B-4692-9E40-125C49469C5B}"/>
          </ac:spMkLst>
        </pc:spChg>
        <pc:spChg chg="del">
          <ac:chgData name="Oleg Kalchenko" userId="65002486-1670-43cf-827d-6c7c69744e6b" providerId="ADAL" clId="{5EE15FEC-07F8-4B62-B589-6034E9B02760}" dt="2020-11-19T15:43:18.108" v="9096"/>
          <ac:spMkLst>
            <pc:docMk/>
            <pc:sldMk cId="1960851443" sldId="306"/>
            <ac:spMk id="3" creationId="{4FA167E6-11E7-43B3-9D07-39E001C91512}"/>
          </ac:spMkLst>
        </pc:spChg>
      </pc:sldChg>
      <pc:sldChg chg="modSp">
        <pc:chgData name="Oleg Kalchenko" userId="65002486-1670-43cf-827d-6c7c69744e6b" providerId="ADAL" clId="{5EE15FEC-07F8-4B62-B589-6034E9B02760}" dt="2020-11-19T14:08:18.076" v="6644" actId="20577"/>
        <pc:sldMkLst>
          <pc:docMk/>
          <pc:sldMk cId="1897120773" sldId="307"/>
        </pc:sldMkLst>
        <pc:spChg chg="mod">
          <ac:chgData name="Oleg Kalchenko" userId="65002486-1670-43cf-827d-6c7c69744e6b" providerId="ADAL" clId="{5EE15FEC-07F8-4B62-B589-6034E9B02760}" dt="2020-11-19T13:20:10.128" v="4734" actId="6549"/>
          <ac:spMkLst>
            <pc:docMk/>
            <pc:sldMk cId="1897120773" sldId="307"/>
            <ac:spMk id="2" creationId="{C69D9885-55E3-41C0-AE16-0C1D1E2ABD0B}"/>
          </ac:spMkLst>
        </pc:spChg>
        <pc:graphicFrameChg chg="mod modGraphic">
          <ac:chgData name="Oleg Kalchenko" userId="65002486-1670-43cf-827d-6c7c69744e6b" providerId="ADAL" clId="{5EE15FEC-07F8-4B62-B589-6034E9B02760}" dt="2020-11-19T14:08:18.076" v="6644" actId="20577"/>
          <ac:graphicFrameMkLst>
            <pc:docMk/>
            <pc:sldMk cId="1897120773" sldId="307"/>
            <ac:graphicFrameMk id="5" creationId="{76D43E69-623E-4643-8982-518356C74AE4}"/>
          </ac:graphicFrameMkLst>
        </pc:graphicFrameChg>
      </pc:sldChg>
      <pc:sldChg chg="modSp">
        <pc:chgData name="Oleg Kalchenko" userId="65002486-1670-43cf-827d-6c7c69744e6b" providerId="ADAL" clId="{5EE15FEC-07F8-4B62-B589-6034E9B02760}" dt="2020-11-19T17:21:09.898" v="14554" actId="255"/>
        <pc:sldMkLst>
          <pc:docMk/>
          <pc:sldMk cId="1775800711" sldId="308"/>
        </pc:sldMkLst>
        <pc:spChg chg="mod">
          <ac:chgData name="Oleg Kalchenko" userId="65002486-1670-43cf-827d-6c7c69744e6b" providerId="ADAL" clId="{5EE15FEC-07F8-4B62-B589-6034E9B02760}" dt="2020-11-19T17:04:06.412" v="13325" actId="6549"/>
          <ac:spMkLst>
            <pc:docMk/>
            <pc:sldMk cId="1775800711" sldId="308"/>
            <ac:spMk id="2" creationId="{AF0903A6-E745-4FB5-BDB4-A605AC9C05CF}"/>
          </ac:spMkLst>
        </pc:spChg>
        <pc:spChg chg="mod">
          <ac:chgData name="Oleg Kalchenko" userId="65002486-1670-43cf-827d-6c7c69744e6b" providerId="ADAL" clId="{5EE15FEC-07F8-4B62-B589-6034E9B02760}" dt="2020-11-19T17:13:04.708" v="13971" actId="6549"/>
          <ac:spMkLst>
            <pc:docMk/>
            <pc:sldMk cId="1775800711" sldId="308"/>
            <ac:spMk id="3" creationId="{A5A1C37F-008B-402E-9224-2AF47D0567AA}"/>
          </ac:spMkLst>
        </pc:spChg>
        <pc:spChg chg="mod">
          <ac:chgData name="Oleg Kalchenko" userId="65002486-1670-43cf-827d-6c7c69744e6b" providerId="ADAL" clId="{5EE15FEC-07F8-4B62-B589-6034E9B02760}" dt="2020-11-19T17:12:54.208" v="13962" actId="6549"/>
          <ac:spMkLst>
            <pc:docMk/>
            <pc:sldMk cId="1775800711" sldId="308"/>
            <ac:spMk id="4" creationId="{B2D26911-1756-44B3-BB9D-6895C40B6D01}"/>
          </ac:spMkLst>
        </pc:spChg>
        <pc:spChg chg="mod">
          <ac:chgData name="Oleg Kalchenko" userId="65002486-1670-43cf-827d-6c7c69744e6b" providerId="ADAL" clId="{5EE15FEC-07F8-4B62-B589-6034E9B02760}" dt="2020-11-19T17:13:10.195" v="13980" actId="6549"/>
          <ac:spMkLst>
            <pc:docMk/>
            <pc:sldMk cId="1775800711" sldId="308"/>
            <ac:spMk id="5" creationId="{143937A7-75F9-47E8-8512-5DE45E596ECE}"/>
          </ac:spMkLst>
        </pc:spChg>
        <pc:spChg chg="mod">
          <ac:chgData name="Oleg Kalchenko" userId="65002486-1670-43cf-827d-6c7c69744e6b" providerId="ADAL" clId="{5EE15FEC-07F8-4B62-B589-6034E9B02760}" dt="2020-11-19T17:21:09.898" v="14554" actId="255"/>
          <ac:spMkLst>
            <pc:docMk/>
            <pc:sldMk cId="1775800711" sldId="308"/>
            <ac:spMk id="6" creationId="{75691A50-B3EB-432C-9E64-1F846D5F724C}"/>
          </ac:spMkLst>
        </pc:spChg>
      </pc:sldChg>
      <pc:sldChg chg="delSp modSp">
        <pc:chgData name="Oleg Kalchenko" userId="65002486-1670-43cf-827d-6c7c69744e6b" providerId="ADAL" clId="{5EE15FEC-07F8-4B62-B589-6034E9B02760}" dt="2020-11-19T17:44:29.551" v="16168"/>
        <pc:sldMkLst>
          <pc:docMk/>
          <pc:sldMk cId="3071311818" sldId="310"/>
        </pc:sldMkLst>
        <pc:spChg chg="mod">
          <ac:chgData name="Oleg Kalchenko" userId="65002486-1670-43cf-827d-6c7c69744e6b" providerId="ADAL" clId="{5EE15FEC-07F8-4B62-B589-6034E9B02760}" dt="2020-11-19T17:22:36.244" v="14607" actId="6549"/>
          <ac:spMkLst>
            <pc:docMk/>
            <pc:sldMk cId="3071311818" sldId="310"/>
            <ac:spMk id="2" creationId="{5E8A27E7-BC4A-4D37-BBE9-F4D158D9118D}"/>
          </ac:spMkLst>
        </pc:spChg>
        <pc:spChg chg="del">
          <ac:chgData name="Oleg Kalchenko" userId="65002486-1670-43cf-827d-6c7c69744e6b" providerId="ADAL" clId="{5EE15FEC-07F8-4B62-B589-6034E9B02760}" dt="2020-11-19T17:44:29.551" v="16168"/>
          <ac:spMkLst>
            <pc:docMk/>
            <pc:sldMk cId="3071311818" sldId="310"/>
            <ac:spMk id="3" creationId="{ECAB42F1-299C-4F0B-BCC5-27AD02466B1A}"/>
          </ac:spMkLst>
        </pc:spChg>
      </pc:sldChg>
      <pc:sldChg chg="modSp">
        <pc:chgData name="Oleg Kalchenko" userId="65002486-1670-43cf-827d-6c7c69744e6b" providerId="ADAL" clId="{5EE15FEC-07F8-4B62-B589-6034E9B02760}" dt="2020-11-19T15:28:57.403" v="8135" actId="6549"/>
        <pc:sldMkLst>
          <pc:docMk/>
          <pc:sldMk cId="1371326665" sldId="4111"/>
        </pc:sldMkLst>
        <pc:spChg chg="mod">
          <ac:chgData name="Oleg Kalchenko" userId="65002486-1670-43cf-827d-6c7c69744e6b" providerId="ADAL" clId="{5EE15FEC-07F8-4B62-B589-6034E9B02760}" dt="2020-11-19T15:28:57.403" v="8135" actId="6549"/>
          <ac:spMkLst>
            <pc:docMk/>
            <pc:sldMk cId="1371326665" sldId="4111"/>
            <ac:spMk id="8" creationId="{814A875C-25E7-45CC-918F-BCFE0A8662FD}"/>
          </ac:spMkLst>
        </pc:spChg>
        <pc:spChg chg="mod">
          <ac:chgData name="Oleg Kalchenko" userId="65002486-1670-43cf-827d-6c7c69744e6b" providerId="ADAL" clId="{5EE15FEC-07F8-4B62-B589-6034E9B02760}" dt="2020-11-19T11:46:06.522" v="67" actId="6549"/>
          <ac:spMkLst>
            <pc:docMk/>
            <pc:sldMk cId="1371326665" sldId="4111"/>
            <ac:spMk id="14" creationId="{4B28747A-B433-8846-8B95-EB6D57D338BC}"/>
          </ac:spMkLst>
        </pc:spChg>
      </pc:sldChg>
      <pc:sldChg chg="modSp">
        <pc:chgData name="Oleg Kalchenko" userId="65002486-1670-43cf-827d-6c7c69744e6b" providerId="ADAL" clId="{5EE15FEC-07F8-4B62-B589-6034E9B02760}" dt="2020-11-19T12:40:19.631" v="2873" actId="6549"/>
        <pc:sldMkLst>
          <pc:docMk/>
          <pc:sldMk cId="304548498" sldId="4154"/>
        </pc:sldMkLst>
        <pc:spChg chg="mod">
          <ac:chgData name="Oleg Kalchenko" userId="65002486-1670-43cf-827d-6c7c69744e6b" providerId="ADAL" clId="{5EE15FEC-07F8-4B62-B589-6034E9B02760}" dt="2020-11-19T12:17:45.891" v="1972" actId="6549"/>
          <ac:spMkLst>
            <pc:docMk/>
            <pc:sldMk cId="304548498" sldId="4154"/>
            <ac:spMk id="4" creationId="{A481C286-258A-4B9A-9903-F7EE15596667}"/>
          </ac:spMkLst>
        </pc:spChg>
        <pc:graphicFrameChg chg="mod modGraphic">
          <ac:chgData name="Oleg Kalchenko" userId="65002486-1670-43cf-827d-6c7c69744e6b" providerId="ADAL" clId="{5EE15FEC-07F8-4B62-B589-6034E9B02760}" dt="2020-11-19T12:40:19.631" v="2873" actId="6549"/>
          <ac:graphicFrameMkLst>
            <pc:docMk/>
            <pc:sldMk cId="304548498" sldId="4154"/>
            <ac:graphicFrameMk id="7" creationId="{332BF34B-0A56-4273-BADC-5219DF0D93D1}"/>
          </ac:graphicFrameMkLst>
        </pc:graphicFrameChg>
      </pc:sldChg>
      <pc:sldChg chg="modSp">
        <pc:chgData name="Oleg Kalchenko" userId="65002486-1670-43cf-827d-6c7c69744e6b" providerId="ADAL" clId="{5EE15FEC-07F8-4B62-B589-6034E9B02760}" dt="2020-11-19T12:01:07.545" v="1067" actId="6549"/>
        <pc:sldMkLst>
          <pc:docMk/>
          <pc:sldMk cId="65005645" sldId="4155"/>
        </pc:sldMkLst>
        <pc:spChg chg="mod">
          <ac:chgData name="Oleg Kalchenko" userId="65002486-1670-43cf-827d-6c7c69744e6b" providerId="ADAL" clId="{5EE15FEC-07F8-4B62-B589-6034E9B02760}" dt="2020-11-19T11:46:34.795" v="118" actId="6549"/>
          <ac:spMkLst>
            <pc:docMk/>
            <pc:sldMk cId="65005645" sldId="4155"/>
            <ac:spMk id="2" creationId="{2C0689B3-6705-4F3A-ABA6-B101954A5699}"/>
          </ac:spMkLst>
        </pc:spChg>
        <pc:spChg chg="mod">
          <ac:chgData name="Oleg Kalchenko" userId="65002486-1670-43cf-827d-6c7c69744e6b" providerId="ADAL" clId="{5EE15FEC-07F8-4B62-B589-6034E9B02760}" dt="2020-11-19T12:00:57.143" v="1054" actId="1076"/>
          <ac:spMkLst>
            <pc:docMk/>
            <pc:sldMk cId="65005645" sldId="4155"/>
            <ac:spMk id="3" creationId="{F00F1EB0-EAD0-4F75-8A41-337CBCA4793D}"/>
          </ac:spMkLst>
        </pc:spChg>
        <pc:spChg chg="mod">
          <ac:chgData name="Oleg Kalchenko" userId="65002486-1670-43cf-827d-6c7c69744e6b" providerId="ADAL" clId="{5EE15FEC-07F8-4B62-B589-6034E9B02760}" dt="2020-11-19T12:01:07.545" v="1067" actId="6549"/>
          <ac:spMkLst>
            <pc:docMk/>
            <pc:sldMk cId="65005645" sldId="4155"/>
            <ac:spMk id="4" creationId="{106742DC-69A9-4382-B0DF-AA1AE169210B}"/>
          </ac:spMkLst>
        </pc:spChg>
      </pc:sldChg>
      <pc:sldChg chg="modSp">
        <pc:chgData name="Oleg Kalchenko" userId="65002486-1670-43cf-827d-6c7c69744e6b" providerId="ADAL" clId="{5EE15FEC-07F8-4B62-B589-6034E9B02760}" dt="2020-11-19T12:16:43.805" v="1840" actId="1076"/>
        <pc:sldMkLst>
          <pc:docMk/>
          <pc:sldMk cId="3784721174" sldId="4156"/>
        </pc:sldMkLst>
        <pc:spChg chg="mod">
          <ac:chgData name="Oleg Kalchenko" userId="65002486-1670-43cf-827d-6c7c69744e6b" providerId="ADAL" clId="{5EE15FEC-07F8-4B62-B589-6034E9B02760}" dt="2020-11-19T12:01:50.148" v="1068"/>
          <ac:spMkLst>
            <pc:docMk/>
            <pc:sldMk cId="3784721174" sldId="4156"/>
            <ac:spMk id="2" creationId="{917B5411-5245-4589-B7EE-EBDCD9935C6F}"/>
          </ac:spMkLst>
        </pc:spChg>
        <pc:spChg chg="mod">
          <ac:chgData name="Oleg Kalchenko" userId="65002486-1670-43cf-827d-6c7c69744e6b" providerId="ADAL" clId="{5EE15FEC-07F8-4B62-B589-6034E9B02760}" dt="2020-11-19T12:16:43.805" v="1840" actId="1076"/>
          <ac:spMkLst>
            <pc:docMk/>
            <pc:sldMk cId="3784721174" sldId="4156"/>
            <ac:spMk id="4" creationId="{08E2A31B-53A7-4603-B652-F1075C827DCB}"/>
          </ac:spMkLst>
        </pc:spChg>
        <pc:spChg chg="mod">
          <ac:chgData name="Oleg Kalchenko" userId="65002486-1670-43cf-827d-6c7c69744e6b" providerId="ADAL" clId="{5EE15FEC-07F8-4B62-B589-6034E9B02760}" dt="2020-11-19T12:15:53.566" v="1815" actId="6549"/>
          <ac:spMkLst>
            <pc:docMk/>
            <pc:sldMk cId="3784721174" sldId="4156"/>
            <ac:spMk id="6" creationId="{000785FA-5B68-44FD-9BA0-F88B150F986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9DABD-1806-48ED-BE90-C813179962EB}" type="datetimeFigureOut">
              <a:rPr lang="en-US" smtClean="0"/>
              <a:t>11/19/2020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850243-EE82-4AB4-91BE-9A9623EAB7EC}" type="slidenum">
              <a:rPr lang="en-US" smtClean="0"/>
              <a:t>‹#›</a:t>
            </a:fld>
            <a:endParaRPr lang="en-US"/>
          </a:p>
        </p:txBody>
      </p:sp>
    </p:spTree>
    <p:extLst>
      <p:ext uri="{BB962C8B-B14F-4D97-AF65-F5344CB8AC3E}">
        <p14:creationId xmlns:p14="http://schemas.microsoft.com/office/powerpoint/2010/main" val="32559847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1233488"/>
            <a:ext cx="5916613" cy="3328987"/>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6DC8546-85EF-447D-9C08-D3D106C24B3B}" type="slidenum">
              <a:rPr lang="en-US" smtClean="0"/>
              <a:pPr/>
              <a:t>1</a:t>
            </a:fld>
            <a:endParaRPr lang="en-US"/>
          </a:p>
        </p:txBody>
      </p:sp>
    </p:spTree>
    <p:extLst>
      <p:ext uri="{BB962C8B-B14F-4D97-AF65-F5344CB8AC3E}">
        <p14:creationId xmlns:p14="http://schemas.microsoft.com/office/powerpoint/2010/main" val="2491939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Goldman Picks Its Winners in the ESG Sweepstakes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Which S&amp;P 500 companies will benefit the most from a growing emphasis on sustainable investing?</a:t>
            </a:r>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2</a:t>
            </a:fld>
            <a:endParaRPr lang="en-US"/>
          </a:p>
        </p:txBody>
      </p:sp>
    </p:spTree>
    <p:extLst>
      <p:ext uri="{BB962C8B-B14F-4D97-AF65-F5344CB8AC3E}">
        <p14:creationId xmlns:p14="http://schemas.microsoft.com/office/powerpoint/2010/main" val="2375938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should we invest? With for our heart or our wallet? The individual investor has all the liberty in the world. But, a fund does not. </a:t>
            </a:r>
          </a:p>
        </p:txBody>
      </p:sp>
      <p:sp>
        <p:nvSpPr>
          <p:cNvPr id="4" name="Slide Number Placeholder 3"/>
          <p:cNvSpPr>
            <a:spLocks noGrp="1"/>
          </p:cNvSpPr>
          <p:nvPr>
            <p:ph type="sldNum" sz="quarter" idx="5"/>
          </p:nvPr>
        </p:nvSpPr>
        <p:spPr/>
        <p:txBody>
          <a:bodyPr/>
          <a:lstStyle/>
          <a:p>
            <a:fld id="{E8850243-EE82-4AB4-91BE-9A9623EAB7EC}" type="slidenum">
              <a:rPr lang="en-US" smtClean="0"/>
              <a:t>8</a:t>
            </a:fld>
            <a:endParaRPr lang="en-US"/>
          </a:p>
        </p:txBody>
      </p:sp>
    </p:spTree>
    <p:extLst>
      <p:ext uri="{BB962C8B-B14F-4D97-AF65-F5344CB8AC3E}">
        <p14:creationId xmlns:p14="http://schemas.microsoft.com/office/powerpoint/2010/main" val="158532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Employee Retirement Income Security Act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a:p>
            <a:r>
              <a:rPr lang="en-US" dirty="0"/>
              <a:t>ESG integration contrasts with Economically Targeted Investing (ETI)</a:t>
            </a:r>
          </a:p>
          <a:p>
            <a:r>
              <a:rPr lang="en-US" dirty="0"/>
              <a:t>ESG integration builds upon traditional focus on cash and risk</a:t>
            </a:r>
          </a:p>
          <a:p>
            <a:r>
              <a:rPr lang="en-US" dirty="0"/>
              <a:t>ESG can be considered necessary for proper exercise of fiduciary duty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On October 30, 2020, the U.S. Department of Labor (Department) released a final rule that amends certain provisions of the “investment duties” regulation at 29 CFR 2550.404a-1, which is applicable to plans covered by the Employee Retirement Income Security Act (ERISA). The amendments codify fiduciary standards for selecting and monitoring investments, and provide clear regulatory guideposts for fiduciaries of private sector retirement and other employee benefit plans in light of recent trends involving environmental, social, and governance (ESG) investing.</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take ESG into account but it cannot be the first objective.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is this a big deal?  Because of big public sector pension funds. Have been most active. </a:t>
            </a:r>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10</a:t>
            </a:fld>
            <a:endParaRPr lang="en-US"/>
          </a:p>
        </p:txBody>
      </p:sp>
    </p:spTree>
    <p:extLst>
      <p:ext uri="{BB962C8B-B14F-4D97-AF65-F5344CB8AC3E}">
        <p14:creationId xmlns:p14="http://schemas.microsoft.com/office/powerpoint/2010/main" val="1144416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COSO Committee of Sponsoring Organizations of the </a:t>
            </a:r>
            <a:r>
              <a:rPr lang="en-GB" dirty="0" err="1"/>
              <a:t>Treadway</a:t>
            </a:r>
            <a:r>
              <a:rPr lang="en-GB" baseline="0" dirty="0"/>
              <a:t> Commission</a:t>
            </a:r>
          </a:p>
          <a:p>
            <a:r>
              <a:rPr lang="en-GB" sz="1300" dirty="0"/>
              <a:t>CFA Centre for Financial Market Integrity</a:t>
            </a:r>
          </a:p>
          <a:p>
            <a:r>
              <a:rPr lang="en-GB" sz="1300" dirty="0"/>
              <a:t>EVCA European Private Equity and Venture Capital Association</a:t>
            </a:r>
          </a:p>
          <a:p>
            <a:r>
              <a:rPr lang="en-US" dirty="0"/>
              <a:t>Detail</a:t>
            </a:r>
          </a:p>
          <a:p>
            <a:r>
              <a:rPr lang="en-US" dirty="0"/>
              <a:t>Force</a:t>
            </a:r>
          </a:p>
          <a:p>
            <a:pPr lvl="1"/>
            <a:r>
              <a:rPr lang="en-US" dirty="0"/>
              <a:t>Voluntary</a:t>
            </a:r>
          </a:p>
          <a:p>
            <a:pPr lvl="1"/>
            <a:r>
              <a:rPr lang="en-US" dirty="0"/>
              <a:t>Mandatory</a:t>
            </a:r>
          </a:p>
          <a:p>
            <a:pPr lvl="1"/>
            <a:r>
              <a:rPr lang="en-US" dirty="0"/>
              <a:t>Comply or explain</a:t>
            </a:r>
          </a:p>
          <a:p>
            <a:r>
              <a:rPr lang="en-US" dirty="0"/>
              <a:t>Verification</a:t>
            </a:r>
          </a:p>
          <a:p>
            <a:pPr lvl="1"/>
            <a:r>
              <a:rPr lang="en-US" dirty="0"/>
              <a:t>Audited</a:t>
            </a:r>
          </a:p>
          <a:p>
            <a:pPr lvl="1"/>
            <a:r>
              <a:rPr lang="en-US" dirty="0"/>
              <a:t>Unaudited</a:t>
            </a:r>
          </a:p>
          <a:p>
            <a:r>
              <a:rPr lang="en-US" dirty="0"/>
              <a:t>Geographic</a:t>
            </a:r>
          </a:p>
          <a:p>
            <a:r>
              <a:rPr lang="en-US" dirty="0"/>
              <a:t>Content</a:t>
            </a:r>
          </a:p>
          <a:p>
            <a:endParaRPr lang="en-GB" sz="1300" dirty="0"/>
          </a:p>
          <a:p>
            <a:endParaRPr lang="en-GB" dirty="0"/>
          </a:p>
        </p:txBody>
      </p:sp>
      <p:sp>
        <p:nvSpPr>
          <p:cNvPr id="4" name="Slide Number Placeholder 3"/>
          <p:cNvSpPr>
            <a:spLocks noGrp="1"/>
          </p:cNvSpPr>
          <p:nvPr>
            <p:ph type="sldNum" sz="quarter" idx="10"/>
          </p:nvPr>
        </p:nvSpPr>
        <p:spPr/>
        <p:txBody>
          <a:bodyPr/>
          <a:lstStyle/>
          <a:p>
            <a:fld id="{655FE35F-0149-43D7-BFC5-E1F17EA5AD96}" type="slidenum">
              <a:rPr lang="en-GB" smtClean="0"/>
              <a:pPr/>
              <a:t>14</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CG standard</a:t>
            </a:r>
          </a:p>
          <a:p>
            <a:r>
              <a:rPr lang="en-US" dirty="0"/>
              <a:t>Implantation of IFRS</a:t>
            </a:r>
          </a:p>
          <a:p>
            <a:r>
              <a:rPr lang="en-US" dirty="0"/>
              <a:t>How to integrate intangible values into analysis</a:t>
            </a:r>
          </a:p>
          <a:p>
            <a:r>
              <a:rPr lang="en-US" dirty="0"/>
              <a:t>Limitations of accounting standards</a:t>
            </a:r>
          </a:p>
          <a:p>
            <a:r>
              <a:rPr lang="en-US" dirty="0"/>
              <a:t>At least there’s a bottom line</a:t>
            </a:r>
          </a:p>
          <a:p>
            <a:r>
              <a:rPr lang="en-US" dirty="0"/>
              <a:t>Fiduciary duties to shareholder</a:t>
            </a:r>
          </a:p>
          <a:p>
            <a:r>
              <a:rPr lang="en-US" dirty="0"/>
              <a:t>Manipulation of financial reports </a:t>
            </a:r>
          </a:p>
          <a:p>
            <a:r>
              <a:rPr lang="en-US" dirty="0"/>
              <a:t>The role of assurance services</a:t>
            </a:r>
          </a:p>
          <a:p>
            <a:r>
              <a:rPr lang="en-US" dirty="0"/>
              <a:t>Materiality (can’t tell what’s useful)</a:t>
            </a:r>
          </a:p>
          <a:p>
            <a:endParaRPr lang="en-US" dirty="0"/>
          </a:p>
          <a:p>
            <a:r>
              <a:rPr lang="en-US" sz="1200" dirty="0">
                <a:latin typeface="Calibri" panose="020F0502020204030204" pitchFamily="34" charset="0"/>
                <a:ea typeface="SimSun" panose="02010600030101010101" pitchFamily="2" charset="-122"/>
                <a:cs typeface="Helvetica" panose="020B0604020202020204" pitchFamily="34" charset="0"/>
              </a:rPr>
              <a:t>More is better (or is it?)</a:t>
            </a:r>
          </a:p>
          <a:p>
            <a:r>
              <a:rPr lang="en-US" dirty="0"/>
              <a:t>Calls for a common ESG standard</a:t>
            </a:r>
          </a:p>
          <a:p>
            <a:r>
              <a:rPr lang="en-US" dirty="0"/>
              <a:t>Uncertainty regarding what standard will rule</a:t>
            </a:r>
          </a:p>
          <a:p>
            <a:r>
              <a:rPr lang="en-US" dirty="0"/>
              <a:t>How to integrate ESG indicators into the analysis</a:t>
            </a:r>
          </a:p>
          <a:p>
            <a:r>
              <a:rPr lang="en-US" dirty="0"/>
              <a:t>Limitations of all standards (accepting it)</a:t>
            </a:r>
          </a:p>
          <a:p>
            <a:r>
              <a:rPr lang="en-US" dirty="0"/>
              <a:t>A number of moving bottom lines (maybe not?)</a:t>
            </a:r>
          </a:p>
          <a:p>
            <a:r>
              <a:rPr lang="en-US" dirty="0"/>
              <a:t>Fiduciary duties to shareholder (and more?)</a:t>
            </a:r>
          </a:p>
          <a:p>
            <a:r>
              <a:rPr lang="en-US" dirty="0"/>
              <a:t>Greenwashing (weak conceptual frameworks) </a:t>
            </a:r>
          </a:p>
          <a:p>
            <a:r>
              <a:rPr lang="en-US" dirty="0"/>
              <a:t>The role of assurance services</a:t>
            </a:r>
          </a:p>
          <a:p>
            <a:r>
              <a:rPr lang="en-US" dirty="0"/>
              <a:t>Materiality (maybe it doesn’t matter)</a:t>
            </a:r>
          </a:p>
          <a:p>
            <a:endParaRPr lang="en-US" dirty="0"/>
          </a:p>
          <a:p>
            <a:endParaRPr lang="en-US" dirty="0"/>
          </a:p>
        </p:txBody>
      </p:sp>
      <p:sp>
        <p:nvSpPr>
          <p:cNvPr id="4" name="Slide Number Placeholder 3"/>
          <p:cNvSpPr>
            <a:spLocks noGrp="1"/>
          </p:cNvSpPr>
          <p:nvPr>
            <p:ph type="sldNum" sz="quarter" idx="5"/>
          </p:nvPr>
        </p:nvSpPr>
        <p:spPr/>
        <p:txBody>
          <a:bodyPr/>
          <a:lstStyle/>
          <a:p>
            <a:fld id="{E8850243-EE82-4AB4-91BE-9A9623EAB7EC}" type="slidenum">
              <a:rPr lang="en-US" smtClean="0"/>
              <a:t>16</a:t>
            </a:fld>
            <a:endParaRPr lang="en-US"/>
          </a:p>
        </p:txBody>
      </p:sp>
    </p:spTree>
    <p:extLst>
      <p:ext uri="{BB962C8B-B14F-4D97-AF65-F5344CB8AC3E}">
        <p14:creationId xmlns:p14="http://schemas.microsoft.com/office/powerpoint/2010/main" val="310604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EBA6E-2D17-4316-AFFF-469F59B771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105DE79-0C33-4F4C-B49D-FDAF741FCDC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968E78-4215-4D6F-9139-B5DF7EA4539F}"/>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F0F0A1F3-C8C9-45F1-AE97-A983D42641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D1CFA8-DB87-4C5F-9AD9-E8ABCF87C94B}"/>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1150744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86541-6A88-4AA2-9DFF-140FE829A5F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F581EC-0780-4A61-8361-08AA1BF037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55994-97AD-4881-8DE2-71E5355A725C}"/>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73B4D50D-E8C1-4F64-A4E1-0ED41E0A1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4C0BE3-B662-4F2E-8616-60A91011E5CB}"/>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138410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62A0206-8DBC-47A2-8E73-24A4200028C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4768E52-DF38-40D4-874D-A83D6B4401D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4D99FC-3522-4324-A0B5-D8113997F5BE}"/>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59BC3DF3-CB8E-4FE7-B999-391613FF0E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6FBEC6-9FE8-46C7-8D6D-72CD3254BCF1}"/>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076163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White Title Slide">
    <p:spTree>
      <p:nvGrpSpPr>
        <p:cNvPr id="1" name=""/>
        <p:cNvGrpSpPr/>
        <p:nvPr/>
      </p:nvGrpSpPr>
      <p:grpSpPr>
        <a:xfrm>
          <a:off x="0" y="0"/>
          <a:ext cx="0" cy="0"/>
          <a:chOff x="0" y="0"/>
          <a:chExt cx="0" cy="0"/>
        </a:xfrm>
      </p:grpSpPr>
      <p:sp>
        <p:nvSpPr>
          <p:cNvPr id="265" name="Line 1086"/>
          <p:cNvSpPr>
            <a:spLocks noChangeShapeType="1"/>
          </p:cNvSpPr>
          <p:nvPr/>
        </p:nvSpPr>
        <p:spPr bwMode="auto">
          <a:xfrm>
            <a:off x="645587" y="617547"/>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66" name="Line 1087"/>
          <p:cNvSpPr>
            <a:spLocks noChangeShapeType="1"/>
          </p:cNvSpPr>
          <p:nvPr/>
        </p:nvSpPr>
        <p:spPr bwMode="auto">
          <a:xfrm>
            <a:off x="645587" y="617547"/>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67" name="Rectangle 1088"/>
          <p:cNvSpPr>
            <a:spLocks noChangeArrowheads="1"/>
          </p:cNvSpPr>
          <p:nvPr/>
        </p:nvSpPr>
        <p:spPr bwMode="auto">
          <a:xfrm>
            <a:off x="645587" y="617547"/>
            <a:ext cx="2116"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68" name="Rectangle 1089"/>
          <p:cNvSpPr>
            <a:spLocks noChangeArrowheads="1"/>
          </p:cNvSpPr>
          <p:nvPr/>
        </p:nvSpPr>
        <p:spPr bwMode="auto">
          <a:xfrm>
            <a:off x="645587" y="617547"/>
            <a:ext cx="2116" cy="1587"/>
          </a:xfrm>
          <a:prstGeom prst="rect">
            <a:avLst/>
          </a:prstGeom>
          <a:no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69" name="Freeform 1098"/>
          <p:cNvSpPr>
            <a:spLocks/>
          </p:cNvSpPr>
          <p:nvPr/>
        </p:nvSpPr>
        <p:spPr bwMode="auto">
          <a:xfrm>
            <a:off x="649824" y="617547"/>
            <a:ext cx="4233" cy="1587"/>
          </a:xfrm>
          <a:custGeom>
            <a:avLst/>
            <a:gdLst/>
            <a:ahLst/>
            <a:cxnLst>
              <a:cxn ang="0">
                <a:pos x="0" y="0"/>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0" name="Freeform 1115"/>
          <p:cNvSpPr>
            <a:spLocks/>
          </p:cNvSpPr>
          <p:nvPr/>
        </p:nvSpPr>
        <p:spPr bwMode="auto">
          <a:xfrm>
            <a:off x="611724" y="473075"/>
            <a:ext cx="4233" cy="3175"/>
          </a:xfrm>
          <a:custGeom>
            <a:avLst/>
            <a:gdLst/>
            <a:ahLst/>
            <a:cxnLst>
              <a:cxn ang="0">
                <a:pos x="0" y="2"/>
              </a:cxn>
              <a:cxn ang="0">
                <a:pos x="0" y="2"/>
              </a:cxn>
              <a:cxn ang="0">
                <a:pos x="0" y="2"/>
              </a:cxn>
              <a:cxn ang="0">
                <a:pos x="0" y="2"/>
              </a:cxn>
              <a:cxn ang="0">
                <a:pos x="0" y="2"/>
              </a:cxn>
              <a:cxn ang="0">
                <a:pos x="0" y="2"/>
              </a:cxn>
              <a:cxn ang="0">
                <a:pos x="2" y="2"/>
              </a:cxn>
              <a:cxn ang="0">
                <a:pos x="2" y="2"/>
              </a:cxn>
              <a:cxn ang="0">
                <a:pos x="2" y="0"/>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2" y="2"/>
              </a:cxn>
              <a:cxn ang="0">
                <a:pos x="0" y="2"/>
              </a:cxn>
              <a:cxn ang="0">
                <a:pos x="0" y="2"/>
              </a:cxn>
              <a:cxn ang="0">
                <a:pos x="0" y="2"/>
              </a:cxn>
              <a:cxn ang="0">
                <a:pos x="0" y="2"/>
              </a:cxn>
              <a:cxn ang="0">
                <a:pos x="0" y="2"/>
              </a:cxn>
              <a:cxn ang="0">
                <a:pos x="0" y="2"/>
              </a:cxn>
              <a:cxn ang="0">
                <a:pos x="0" y="2"/>
              </a:cxn>
              <a:cxn ang="0">
                <a:pos x="2" y="2"/>
              </a:cxn>
              <a:cxn ang="0">
                <a:pos x="0" y="2"/>
              </a:cxn>
              <a:cxn ang="0">
                <a:pos x="2" y="2"/>
              </a:cxn>
              <a:cxn ang="0">
                <a:pos x="2" y="2"/>
              </a:cxn>
              <a:cxn ang="0">
                <a:pos x="2" y="2"/>
              </a:cxn>
              <a:cxn ang="0">
                <a:pos x="0" y="2"/>
              </a:cxn>
              <a:cxn ang="0">
                <a:pos x="0" y="2"/>
              </a:cxn>
            </a:cxnLst>
            <a:rect l="0" t="0" r="r" b="b"/>
            <a:pathLst>
              <a:path w="2" h="2">
                <a:moveTo>
                  <a:pt x="0" y="2"/>
                </a:move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0"/>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2" y="2"/>
                </a:lnTo>
                <a:lnTo>
                  <a:pt x="2" y="2"/>
                </a:lnTo>
                <a:lnTo>
                  <a:pt x="2" y="2"/>
                </a:lnTo>
                <a:lnTo>
                  <a:pt x="2" y="2"/>
                </a:lnTo>
                <a:lnTo>
                  <a:pt x="0" y="2"/>
                </a:lnTo>
                <a:lnTo>
                  <a:pt x="2"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0" y="2"/>
                </a:lnTo>
                <a:lnTo>
                  <a:pt x="2" y="2"/>
                </a:lnTo>
                <a:lnTo>
                  <a:pt x="2" y="2"/>
                </a:lnTo>
                <a:lnTo>
                  <a:pt x="2" y="2"/>
                </a:lnTo>
                <a:lnTo>
                  <a:pt x="2" y="2"/>
                </a:lnTo>
                <a:lnTo>
                  <a:pt x="2" y="2"/>
                </a:lnTo>
                <a:lnTo>
                  <a:pt x="2" y="2"/>
                </a:lnTo>
                <a:lnTo>
                  <a:pt x="2"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1" name="Freeform 1120"/>
          <p:cNvSpPr>
            <a:spLocks/>
          </p:cNvSpPr>
          <p:nvPr/>
        </p:nvSpPr>
        <p:spPr bwMode="auto">
          <a:xfrm>
            <a:off x="611724" y="463554"/>
            <a:ext cx="4233" cy="3175"/>
          </a:xfrm>
          <a:custGeom>
            <a:avLst/>
            <a:gdLst/>
            <a:ahLst/>
            <a:cxnLst>
              <a:cxn ang="0">
                <a:pos x="0" y="0"/>
              </a:cxn>
              <a:cxn ang="0">
                <a:pos x="0" y="2"/>
              </a:cxn>
              <a:cxn ang="0">
                <a:pos x="0" y="2"/>
              </a:cxn>
              <a:cxn ang="0">
                <a:pos x="0" y="2"/>
              </a:cxn>
              <a:cxn ang="0">
                <a:pos x="2" y="2"/>
              </a:cxn>
              <a:cxn ang="0">
                <a:pos x="2" y="0"/>
              </a:cxn>
              <a:cxn ang="0">
                <a:pos x="2" y="0"/>
              </a:cxn>
              <a:cxn ang="0">
                <a:pos x="2" y="0"/>
              </a:cxn>
              <a:cxn ang="0">
                <a:pos x="0" y="0"/>
              </a:cxn>
              <a:cxn ang="0">
                <a:pos x="0" y="2"/>
              </a:cxn>
              <a:cxn ang="0">
                <a:pos x="0" y="2"/>
              </a:cxn>
              <a:cxn ang="0">
                <a:pos x="2" y="0"/>
              </a:cxn>
              <a:cxn ang="0">
                <a:pos x="2" y="0"/>
              </a:cxn>
              <a:cxn ang="0">
                <a:pos x="2" y="0"/>
              </a:cxn>
              <a:cxn ang="0">
                <a:pos x="2" y="2"/>
              </a:cxn>
              <a:cxn ang="0">
                <a:pos x="0" y="2"/>
              </a:cxn>
              <a:cxn ang="0">
                <a:pos x="0" y="2"/>
              </a:cxn>
              <a:cxn ang="0">
                <a:pos x="0" y="2"/>
              </a:cxn>
              <a:cxn ang="0">
                <a:pos x="0" y="2"/>
              </a:cxn>
              <a:cxn ang="0">
                <a:pos x="0" y="2"/>
              </a:cxn>
              <a:cxn ang="0">
                <a:pos x="0" y="2"/>
              </a:cxn>
              <a:cxn ang="0">
                <a:pos x="0" y="2"/>
              </a:cxn>
              <a:cxn ang="0">
                <a:pos x="0" y="2"/>
              </a:cxn>
              <a:cxn ang="0">
                <a:pos x="2" y="2"/>
              </a:cxn>
              <a:cxn ang="0">
                <a:pos x="0" y="2"/>
              </a:cxn>
              <a:cxn ang="0">
                <a:pos x="0" y="2"/>
              </a:cxn>
              <a:cxn ang="0">
                <a:pos x="2" y="2"/>
              </a:cxn>
              <a:cxn ang="0">
                <a:pos x="2" y="2"/>
              </a:cxn>
              <a:cxn ang="0">
                <a:pos x="2" y="0"/>
              </a:cxn>
              <a:cxn ang="0">
                <a:pos x="0" y="0"/>
              </a:cxn>
              <a:cxn ang="0">
                <a:pos x="0" y="0"/>
              </a:cxn>
            </a:cxnLst>
            <a:rect l="0" t="0" r="r" b="b"/>
            <a:pathLst>
              <a:path w="2" h="2">
                <a:moveTo>
                  <a:pt x="0" y="0"/>
                </a:moveTo>
                <a:lnTo>
                  <a:pt x="0" y="2"/>
                </a:lnTo>
                <a:lnTo>
                  <a:pt x="0" y="2"/>
                </a:lnTo>
                <a:lnTo>
                  <a:pt x="0" y="2"/>
                </a:lnTo>
                <a:lnTo>
                  <a:pt x="2" y="2"/>
                </a:lnTo>
                <a:lnTo>
                  <a:pt x="2" y="0"/>
                </a:lnTo>
                <a:lnTo>
                  <a:pt x="2" y="0"/>
                </a:lnTo>
                <a:lnTo>
                  <a:pt x="2" y="0"/>
                </a:lnTo>
                <a:lnTo>
                  <a:pt x="0" y="0"/>
                </a:lnTo>
                <a:lnTo>
                  <a:pt x="0" y="2"/>
                </a:lnTo>
                <a:lnTo>
                  <a:pt x="0" y="2"/>
                </a:lnTo>
                <a:lnTo>
                  <a:pt x="2" y="0"/>
                </a:lnTo>
                <a:lnTo>
                  <a:pt x="2" y="0"/>
                </a:lnTo>
                <a:lnTo>
                  <a:pt x="2" y="0"/>
                </a:lnTo>
                <a:lnTo>
                  <a:pt x="2" y="2"/>
                </a:lnTo>
                <a:lnTo>
                  <a:pt x="0" y="2"/>
                </a:lnTo>
                <a:lnTo>
                  <a:pt x="0" y="2"/>
                </a:lnTo>
                <a:lnTo>
                  <a:pt x="0" y="2"/>
                </a:lnTo>
                <a:lnTo>
                  <a:pt x="0" y="2"/>
                </a:lnTo>
                <a:lnTo>
                  <a:pt x="0" y="2"/>
                </a:lnTo>
                <a:lnTo>
                  <a:pt x="0" y="2"/>
                </a:lnTo>
                <a:lnTo>
                  <a:pt x="0" y="2"/>
                </a:lnTo>
                <a:lnTo>
                  <a:pt x="0" y="2"/>
                </a:lnTo>
                <a:lnTo>
                  <a:pt x="2" y="2"/>
                </a:lnTo>
                <a:lnTo>
                  <a:pt x="0" y="2"/>
                </a:lnTo>
                <a:lnTo>
                  <a:pt x="0" y="2"/>
                </a:lnTo>
                <a:lnTo>
                  <a:pt x="2" y="2"/>
                </a:lnTo>
                <a:lnTo>
                  <a:pt x="2" y="2"/>
                </a:lnTo>
                <a:lnTo>
                  <a:pt x="2"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2" name="Freeform 1134"/>
          <p:cNvSpPr>
            <a:spLocks/>
          </p:cNvSpPr>
          <p:nvPr/>
        </p:nvSpPr>
        <p:spPr bwMode="auto">
          <a:xfrm>
            <a:off x="937690" y="514350"/>
            <a:ext cx="4233" cy="6350"/>
          </a:xfrm>
          <a:custGeom>
            <a:avLst/>
            <a:gdLst/>
            <a:ahLst/>
            <a:cxnLst>
              <a:cxn ang="0">
                <a:pos x="2" y="4"/>
              </a:cxn>
              <a:cxn ang="0">
                <a:pos x="2" y="4"/>
              </a:cxn>
              <a:cxn ang="0">
                <a:pos x="2" y="4"/>
              </a:cxn>
              <a:cxn ang="0">
                <a:pos x="2" y="2"/>
              </a:cxn>
              <a:cxn ang="0">
                <a:pos x="2" y="0"/>
              </a:cxn>
              <a:cxn ang="0">
                <a:pos x="2" y="0"/>
              </a:cxn>
              <a:cxn ang="0">
                <a:pos x="2" y="0"/>
              </a:cxn>
              <a:cxn ang="0">
                <a:pos x="0" y="2"/>
              </a:cxn>
              <a:cxn ang="0">
                <a:pos x="2" y="4"/>
              </a:cxn>
              <a:cxn ang="0">
                <a:pos x="2" y="2"/>
              </a:cxn>
              <a:cxn ang="0">
                <a:pos x="2" y="2"/>
              </a:cxn>
              <a:cxn ang="0">
                <a:pos x="2" y="0"/>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0" y="2"/>
              </a:cxn>
              <a:cxn ang="0">
                <a:pos x="2" y="4"/>
              </a:cxn>
            </a:cxnLst>
            <a:rect l="0" t="0" r="r" b="b"/>
            <a:pathLst>
              <a:path w="2" h="4">
                <a:moveTo>
                  <a:pt x="2" y="4"/>
                </a:moveTo>
                <a:lnTo>
                  <a:pt x="2" y="4"/>
                </a:lnTo>
                <a:lnTo>
                  <a:pt x="2" y="4"/>
                </a:lnTo>
                <a:lnTo>
                  <a:pt x="2" y="2"/>
                </a:lnTo>
                <a:lnTo>
                  <a:pt x="2" y="0"/>
                </a:lnTo>
                <a:lnTo>
                  <a:pt x="2" y="0"/>
                </a:lnTo>
                <a:lnTo>
                  <a:pt x="2" y="0"/>
                </a:lnTo>
                <a:lnTo>
                  <a:pt x="0" y="2"/>
                </a:lnTo>
                <a:lnTo>
                  <a:pt x="2" y="4"/>
                </a:lnTo>
                <a:lnTo>
                  <a:pt x="2" y="2"/>
                </a:lnTo>
                <a:lnTo>
                  <a:pt x="2" y="2"/>
                </a:lnTo>
                <a:lnTo>
                  <a:pt x="2" y="0"/>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0" y="2"/>
                </a:lnTo>
                <a:lnTo>
                  <a:pt x="2" y="4"/>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3" name="Freeform 1141"/>
          <p:cNvSpPr>
            <a:spLocks/>
          </p:cNvSpPr>
          <p:nvPr/>
        </p:nvSpPr>
        <p:spPr bwMode="auto">
          <a:xfrm>
            <a:off x="941919" y="479425"/>
            <a:ext cx="2116" cy="6350"/>
          </a:xfrm>
          <a:custGeom>
            <a:avLst/>
            <a:gdLst/>
            <a:ahLst/>
            <a:cxnLst>
              <a:cxn ang="0">
                <a:pos x="0" y="4"/>
              </a:cxn>
              <a:cxn ang="0">
                <a:pos x="0" y="2"/>
              </a:cxn>
              <a:cxn ang="0">
                <a:pos x="0" y="0"/>
              </a:cxn>
              <a:cxn ang="0">
                <a:pos x="0" y="0"/>
              </a:cxn>
              <a:cxn ang="0">
                <a:pos x="0" y="2"/>
              </a:cxn>
              <a:cxn ang="0">
                <a:pos x="0" y="2"/>
              </a:cxn>
              <a:cxn ang="0">
                <a:pos x="0" y="4"/>
              </a:cxn>
              <a:cxn ang="0">
                <a:pos x="0" y="2"/>
              </a:cxn>
              <a:cxn ang="0">
                <a:pos x="0" y="2"/>
              </a:cxn>
              <a:cxn ang="0">
                <a:pos x="0" y="2"/>
              </a:cxn>
              <a:cxn ang="0">
                <a:pos x="0" y="2"/>
              </a:cxn>
              <a:cxn ang="0">
                <a:pos x="0" y="2"/>
              </a:cxn>
              <a:cxn ang="0">
                <a:pos x="0" y="2"/>
              </a:cxn>
              <a:cxn ang="0">
                <a:pos x="0" y="2"/>
              </a:cxn>
              <a:cxn ang="0">
                <a:pos x="0" y="4"/>
              </a:cxn>
            </a:cxnLst>
            <a:rect l="0" t="0" r="r" b="b"/>
            <a:pathLst>
              <a:path h="4">
                <a:moveTo>
                  <a:pt x="0" y="4"/>
                </a:moveTo>
                <a:lnTo>
                  <a:pt x="0" y="2"/>
                </a:lnTo>
                <a:lnTo>
                  <a:pt x="0" y="0"/>
                </a:lnTo>
                <a:lnTo>
                  <a:pt x="0" y="0"/>
                </a:lnTo>
                <a:lnTo>
                  <a:pt x="0" y="2"/>
                </a:lnTo>
                <a:lnTo>
                  <a:pt x="0" y="2"/>
                </a:lnTo>
                <a:lnTo>
                  <a:pt x="0" y="4"/>
                </a:lnTo>
                <a:lnTo>
                  <a:pt x="0" y="2"/>
                </a:lnTo>
                <a:lnTo>
                  <a:pt x="0" y="2"/>
                </a:lnTo>
                <a:lnTo>
                  <a:pt x="0" y="2"/>
                </a:lnTo>
                <a:lnTo>
                  <a:pt x="0" y="2"/>
                </a:lnTo>
                <a:lnTo>
                  <a:pt x="0" y="2"/>
                </a:lnTo>
                <a:lnTo>
                  <a:pt x="0" y="2"/>
                </a:lnTo>
                <a:lnTo>
                  <a:pt x="0" y="2"/>
                </a:lnTo>
                <a:lnTo>
                  <a:pt x="0" y="4"/>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4" name="Freeform 1148"/>
          <p:cNvSpPr>
            <a:spLocks/>
          </p:cNvSpPr>
          <p:nvPr/>
        </p:nvSpPr>
        <p:spPr bwMode="auto">
          <a:xfrm>
            <a:off x="924990" y="460376"/>
            <a:ext cx="4233" cy="3175"/>
          </a:xfrm>
          <a:custGeom>
            <a:avLst/>
            <a:gdLst/>
            <a:ahLst/>
            <a:cxnLst>
              <a:cxn ang="0">
                <a:pos x="2" y="2"/>
              </a:cxn>
              <a:cxn ang="0">
                <a:pos x="2" y="0"/>
              </a:cxn>
              <a:cxn ang="0">
                <a:pos x="2" y="0"/>
              </a:cxn>
              <a:cxn ang="0">
                <a:pos x="2" y="0"/>
              </a:cxn>
              <a:cxn ang="0">
                <a:pos x="2" y="0"/>
              </a:cxn>
              <a:cxn ang="0">
                <a:pos x="0" y="0"/>
              </a:cxn>
              <a:cxn ang="0">
                <a:pos x="0" y="0"/>
              </a:cxn>
              <a:cxn ang="0">
                <a:pos x="0" y="2"/>
              </a:cxn>
              <a:cxn ang="0">
                <a:pos x="0" y="2"/>
              </a:cxn>
              <a:cxn ang="0">
                <a:pos x="0" y="2"/>
              </a:cxn>
              <a:cxn ang="0">
                <a:pos x="2" y="2"/>
              </a:cxn>
              <a:cxn ang="0">
                <a:pos x="2" y="2"/>
              </a:cxn>
              <a:cxn ang="0">
                <a:pos x="2" y="0"/>
              </a:cxn>
              <a:cxn ang="0">
                <a:pos x="2" y="0"/>
              </a:cxn>
              <a:cxn ang="0">
                <a:pos x="2" y="0"/>
              </a:cxn>
              <a:cxn ang="0">
                <a:pos x="0" y="2"/>
              </a:cxn>
              <a:cxn ang="0">
                <a:pos x="2" y="2"/>
              </a:cxn>
              <a:cxn ang="0">
                <a:pos x="2" y="0"/>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Lst>
            <a:rect l="0" t="0" r="r" b="b"/>
            <a:pathLst>
              <a:path w="2" h="2">
                <a:moveTo>
                  <a:pt x="2" y="2"/>
                </a:moveTo>
                <a:lnTo>
                  <a:pt x="2" y="0"/>
                </a:lnTo>
                <a:lnTo>
                  <a:pt x="2" y="0"/>
                </a:lnTo>
                <a:lnTo>
                  <a:pt x="2" y="0"/>
                </a:lnTo>
                <a:lnTo>
                  <a:pt x="2" y="0"/>
                </a:lnTo>
                <a:lnTo>
                  <a:pt x="0" y="0"/>
                </a:lnTo>
                <a:lnTo>
                  <a:pt x="0" y="0"/>
                </a:lnTo>
                <a:lnTo>
                  <a:pt x="0" y="2"/>
                </a:lnTo>
                <a:lnTo>
                  <a:pt x="0" y="2"/>
                </a:lnTo>
                <a:lnTo>
                  <a:pt x="0" y="2"/>
                </a:lnTo>
                <a:lnTo>
                  <a:pt x="2" y="2"/>
                </a:lnTo>
                <a:lnTo>
                  <a:pt x="2" y="2"/>
                </a:lnTo>
                <a:lnTo>
                  <a:pt x="2" y="0"/>
                </a:lnTo>
                <a:lnTo>
                  <a:pt x="2" y="0"/>
                </a:lnTo>
                <a:lnTo>
                  <a:pt x="2" y="0"/>
                </a:lnTo>
                <a:lnTo>
                  <a:pt x="0" y="2"/>
                </a:lnTo>
                <a:lnTo>
                  <a:pt x="2" y="2"/>
                </a:lnTo>
                <a:lnTo>
                  <a:pt x="2" y="0"/>
                </a:lnTo>
                <a:lnTo>
                  <a:pt x="0" y="2"/>
                </a:lnTo>
                <a:lnTo>
                  <a:pt x="2" y="2"/>
                </a:lnTo>
                <a:lnTo>
                  <a:pt x="0" y="2"/>
                </a:lnTo>
                <a:lnTo>
                  <a:pt x="0" y="2"/>
                </a:lnTo>
                <a:lnTo>
                  <a:pt x="0" y="2"/>
                </a:lnTo>
                <a:lnTo>
                  <a:pt x="0" y="2"/>
                </a:lnTo>
                <a:lnTo>
                  <a:pt x="0" y="2"/>
                </a:lnTo>
                <a:lnTo>
                  <a:pt x="0" y="2"/>
                </a:lnTo>
                <a:lnTo>
                  <a:pt x="0" y="2"/>
                </a:lnTo>
                <a:lnTo>
                  <a:pt x="0" y="2"/>
                </a:lnTo>
                <a:lnTo>
                  <a:pt x="0" y="2"/>
                </a:lnTo>
                <a:lnTo>
                  <a:pt x="2"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5" name="Freeform 1150"/>
          <p:cNvSpPr>
            <a:spLocks/>
          </p:cNvSpPr>
          <p:nvPr/>
        </p:nvSpPr>
        <p:spPr bwMode="auto">
          <a:xfrm>
            <a:off x="912287" y="447677"/>
            <a:ext cx="2116" cy="3175"/>
          </a:xfrm>
          <a:custGeom>
            <a:avLst/>
            <a:gdLst/>
            <a:ahLst/>
            <a:cxnLst>
              <a:cxn ang="0">
                <a:pos x="0" y="2"/>
              </a:cxn>
              <a:cxn ang="0">
                <a:pos x="0" y="0"/>
              </a:cxn>
              <a:cxn ang="0">
                <a:pos x="0" y="2"/>
              </a:cxn>
            </a:cxnLst>
            <a:rect l="0" t="0" r="r" b="b"/>
            <a:pathLst>
              <a:path h="2">
                <a:moveTo>
                  <a:pt x="0" y="2"/>
                </a:move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6" name="Freeform 1152"/>
          <p:cNvSpPr>
            <a:spLocks/>
          </p:cNvSpPr>
          <p:nvPr/>
        </p:nvSpPr>
        <p:spPr bwMode="auto">
          <a:xfrm>
            <a:off x="912290" y="447677"/>
            <a:ext cx="4233" cy="3175"/>
          </a:xfrm>
          <a:custGeom>
            <a:avLst/>
            <a:gdLst/>
            <a:ahLst/>
            <a:cxnLst>
              <a:cxn ang="0">
                <a:pos x="2" y="0"/>
              </a:cxn>
              <a:cxn ang="0">
                <a:pos x="0" y="0"/>
              </a:cxn>
              <a:cxn ang="0">
                <a:pos x="0" y="0"/>
              </a:cxn>
              <a:cxn ang="0">
                <a:pos x="0" y="0"/>
              </a:cxn>
              <a:cxn ang="0">
                <a:pos x="0" y="2"/>
              </a:cxn>
              <a:cxn ang="0">
                <a:pos x="2" y="2"/>
              </a:cxn>
              <a:cxn ang="0">
                <a:pos x="2" y="0"/>
              </a:cxn>
              <a:cxn ang="0">
                <a:pos x="0" y="0"/>
              </a:cxn>
              <a:cxn ang="0">
                <a:pos x="0" y="0"/>
              </a:cxn>
              <a:cxn ang="0">
                <a:pos x="0" y="0"/>
              </a:cxn>
              <a:cxn ang="0">
                <a:pos x="0" y="2"/>
              </a:cxn>
              <a:cxn ang="0">
                <a:pos x="2" y="2"/>
              </a:cxn>
              <a:cxn ang="0">
                <a:pos x="2" y="0"/>
              </a:cxn>
            </a:cxnLst>
            <a:rect l="0" t="0" r="r" b="b"/>
            <a:pathLst>
              <a:path w="2" h="2">
                <a:moveTo>
                  <a:pt x="2" y="0"/>
                </a:moveTo>
                <a:lnTo>
                  <a:pt x="0" y="0"/>
                </a:lnTo>
                <a:lnTo>
                  <a:pt x="0" y="0"/>
                </a:lnTo>
                <a:lnTo>
                  <a:pt x="0" y="0"/>
                </a:lnTo>
                <a:lnTo>
                  <a:pt x="0" y="2"/>
                </a:lnTo>
                <a:lnTo>
                  <a:pt x="2" y="2"/>
                </a:lnTo>
                <a:lnTo>
                  <a:pt x="2" y="0"/>
                </a:lnTo>
                <a:lnTo>
                  <a:pt x="0" y="0"/>
                </a:lnTo>
                <a:lnTo>
                  <a:pt x="0" y="0"/>
                </a:lnTo>
                <a:lnTo>
                  <a:pt x="0" y="0"/>
                </a:lnTo>
                <a:lnTo>
                  <a:pt x="0" y="2"/>
                </a:lnTo>
                <a:lnTo>
                  <a:pt x="2" y="2"/>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7" name="Freeform 1154"/>
          <p:cNvSpPr>
            <a:spLocks/>
          </p:cNvSpPr>
          <p:nvPr/>
        </p:nvSpPr>
        <p:spPr bwMode="auto">
          <a:xfrm>
            <a:off x="886887" y="434975"/>
            <a:ext cx="4233"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8" name="Freeform 1156"/>
          <p:cNvSpPr>
            <a:spLocks/>
          </p:cNvSpPr>
          <p:nvPr/>
        </p:nvSpPr>
        <p:spPr bwMode="auto">
          <a:xfrm>
            <a:off x="886887" y="431801"/>
            <a:ext cx="4233" cy="3175"/>
          </a:xfrm>
          <a:custGeom>
            <a:avLst/>
            <a:gdLst/>
            <a:ahLst/>
            <a:cxnLst>
              <a:cxn ang="0">
                <a:pos x="2" y="2"/>
              </a:cxn>
              <a:cxn ang="0">
                <a:pos x="0" y="0"/>
              </a:cxn>
              <a:cxn ang="0">
                <a:pos x="0" y="0"/>
              </a:cxn>
              <a:cxn ang="0">
                <a:pos x="0" y="2"/>
              </a:cxn>
              <a:cxn ang="0">
                <a:pos x="2" y="2"/>
              </a:cxn>
              <a:cxn ang="0">
                <a:pos x="2" y="2"/>
              </a:cxn>
              <a:cxn ang="0">
                <a:pos x="2" y="2"/>
              </a:cxn>
              <a:cxn ang="0">
                <a:pos x="0" y="0"/>
              </a:cxn>
              <a:cxn ang="0">
                <a:pos x="0" y="0"/>
              </a:cxn>
              <a:cxn ang="0">
                <a:pos x="0" y="2"/>
              </a:cxn>
              <a:cxn ang="0">
                <a:pos x="2" y="2"/>
              </a:cxn>
              <a:cxn ang="0">
                <a:pos x="2" y="2"/>
              </a:cxn>
              <a:cxn ang="0">
                <a:pos x="2" y="2"/>
              </a:cxn>
            </a:cxnLst>
            <a:rect l="0" t="0" r="r" b="b"/>
            <a:pathLst>
              <a:path w="2" h="2">
                <a:moveTo>
                  <a:pt x="2" y="2"/>
                </a:moveTo>
                <a:lnTo>
                  <a:pt x="0" y="0"/>
                </a:lnTo>
                <a:lnTo>
                  <a:pt x="0" y="0"/>
                </a:lnTo>
                <a:lnTo>
                  <a:pt x="0" y="2"/>
                </a:lnTo>
                <a:lnTo>
                  <a:pt x="2" y="2"/>
                </a:lnTo>
                <a:lnTo>
                  <a:pt x="2" y="2"/>
                </a:lnTo>
                <a:lnTo>
                  <a:pt x="2" y="2"/>
                </a:lnTo>
                <a:lnTo>
                  <a:pt x="0" y="0"/>
                </a:lnTo>
                <a:lnTo>
                  <a:pt x="0" y="0"/>
                </a:lnTo>
                <a:lnTo>
                  <a:pt x="0" y="2"/>
                </a:lnTo>
                <a:lnTo>
                  <a:pt x="2" y="2"/>
                </a:lnTo>
                <a:lnTo>
                  <a:pt x="2"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79" name="Freeform 1163"/>
          <p:cNvSpPr>
            <a:spLocks/>
          </p:cNvSpPr>
          <p:nvPr/>
        </p:nvSpPr>
        <p:spPr bwMode="auto">
          <a:xfrm>
            <a:off x="814917" y="415934"/>
            <a:ext cx="8467" cy="3175"/>
          </a:xfrm>
          <a:custGeom>
            <a:avLst/>
            <a:gdLst/>
            <a:ahLst/>
            <a:cxnLst>
              <a:cxn ang="0">
                <a:pos x="2" y="2"/>
              </a:cxn>
              <a:cxn ang="0">
                <a:pos x="2" y="2"/>
              </a:cxn>
              <a:cxn ang="0">
                <a:pos x="4" y="2"/>
              </a:cxn>
              <a:cxn ang="0">
                <a:pos x="4" y="0"/>
              </a:cxn>
              <a:cxn ang="0">
                <a:pos x="4" y="0"/>
              </a:cxn>
              <a:cxn ang="0">
                <a:pos x="2" y="0"/>
              </a:cxn>
              <a:cxn ang="0">
                <a:pos x="2" y="0"/>
              </a:cxn>
              <a:cxn ang="0">
                <a:pos x="0" y="2"/>
              </a:cxn>
              <a:cxn ang="0">
                <a:pos x="2" y="2"/>
              </a:cxn>
              <a:cxn ang="0">
                <a:pos x="2" y="0"/>
              </a:cxn>
              <a:cxn ang="0">
                <a:pos x="4" y="2"/>
              </a:cxn>
              <a:cxn ang="0">
                <a:pos x="4" y="0"/>
              </a:cxn>
              <a:cxn ang="0">
                <a:pos x="4" y="0"/>
              </a:cxn>
              <a:cxn ang="0">
                <a:pos x="2" y="0"/>
              </a:cxn>
              <a:cxn ang="0">
                <a:pos x="2" y="0"/>
              </a:cxn>
              <a:cxn ang="0">
                <a:pos x="0" y="0"/>
              </a:cxn>
              <a:cxn ang="0">
                <a:pos x="2" y="2"/>
              </a:cxn>
            </a:cxnLst>
            <a:rect l="0" t="0" r="r" b="b"/>
            <a:pathLst>
              <a:path w="4" h="2">
                <a:moveTo>
                  <a:pt x="2" y="2"/>
                </a:moveTo>
                <a:lnTo>
                  <a:pt x="2" y="2"/>
                </a:lnTo>
                <a:lnTo>
                  <a:pt x="4" y="2"/>
                </a:lnTo>
                <a:lnTo>
                  <a:pt x="4" y="0"/>
                </a:lnTo>
                <a:lnTo>
                  <a:pt x="4" y="0"/>
                </a:lnTo>
                <a:lnTo>
                  <a:pt x="2" y="0"/>
                </a:lnTo>
                <a:lnTo>
                  <a:pt x="2" y="0"/>
                </a:lnTo>
                <a:lnTo>
                  <a:pt x="0" y="2"/>
                </a:lnTo>
                <a:lnTo>
                  <a:pt x="2" y="2"/>
                </a:lnTo>
                <a:lnTo>
                  <a:pt x="2" y="0"/>
                </a:lnTo>
                <a:lnTo>
                  <a:pt x="4" y="2"/>
                </a:lnTo>
                <a:lnTo>
                  <a:pt x="4" y="0"/>
                </a:lnTo>
                <a:lnTo>
                  <a:pt x="4" y="0"/>
                </a:lnTo>
                <a:lnTo>
                  <a:pt x="2" y="0"/>
                </a:lnTo>
                <a:lnTo>
                  <a:pt x="2" y="0"/>
                </a:lnTo>
                <a:lnTo>
                  <a:pt x="0" y="0"/>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0" name="Freeform 1172"/>
          <p:cNvSpPr>
            <a:spLocks/>
          </p:cNvSpPr>
          <p:nvPr/>
        </p:nvSpPr>
        <p:spPr bwMode="auto">
          <a:xfrm>
            <a:off x="776823" y="476253"/>
            <a:ext cx="4233" cy="3175"/>
          </a:xfrm>
          <a:custGeom>
            <a:avLst/>
            <a:gdLst/>
            <a:ahLst/>
            <a:cxnLst>
              <a:cxn ang="0">
                <a:pos x="0" y="2"/>
              </a:cxn>
              <a:cxn ang="0">
                <a:pos x="0" y="2"/>
              </a:cxn>
              <a:cxn ang="0">
                <a:pos x="2" y="2"/>
              </a:cxn>
              <a:cxn ang="0">
                <a:pos x="0" y="0"/>
              </a:cxn>
              <a:cxn ang="0">
                <a:pos x="0" y="0"/>
              </a:cxn>
              <a:cxn ang="0">
                <a:pos x="0" y="0"/>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Lst>
            <a:rect l="0" t="0" r="r" b="b"/>
            <a:pathLst>
              <a:path w="2" h="2">
                <a:moveTo>
                  <a:pt x="0" y="2"/>
                </a:moveTo>
                <a:lnTo>
                  <a:pt x="0" y="2"/>
                </a:lnTo>
                <a:lnTo>
                  <a:pt x="2" y="2"/>
                </a:lnTo>
                <a:lnTo>
                  <a:pt x="0" y="0"/>
                </a:lnTo>
                <a:lnTo>
                  <a:pt x="0" y="0"/>
                </a:lnTo>
                <a:lnTo>
                  <a:pt x="0" y="0"/>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1" name="Freeform 1177"/>
          <p:cNvSpPr>
            <a:spLocks/>
          </p:cNvSpPr>
          <p:nvPr/>
        </p:nvSpPr>
        <p:spPr bwMode="auto">
          <a:xfrm>
            <a:off x="742957" y="534997"/>
            <a:ext cx="4233" cy="3175"/>
          </a:xfrm>
          <a:custGeom>
            <a:avLst/>
            <a:gdLst/>
            <a:ahLst/>
            <a:cxnLst>
              <a:cxn ang="0">
                <a:pos x="0" y="2"/>
              </a:cxn>
              <a:cxn ang="0">
                <a:pos x="2" y="2"/>
              </a:cxn>
              <a:cxn ang="0">
                <a:pos x="2" y="2"/>
              </a:cxn>
              <a:cxn ang="0">
                <a:pos x="2" y="0"/>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 ang="0">
                <a:pos x="2" y="2"/>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2"/>
              </a:cxn>
              <a:cxn ang="0">
                <a:pos x="2" y="0"/>
              </a:cxn>
              <a:cxn ang="0">
                <a:pos x="2" y="0"/>
              </a:cxn>
              <a:cxn ang="0">
                <a:pos x="0" y="0"/>
              </a:cxn>
              <a:cxn ang="0">
                <a:pos x="0" y="0"/>
              </a:cxn>
              <a:cxn ang="0">
                <a:pos x="0" y="2"/>
              </a:cxn>
            </a:cxnLst>
            <a:rect l="0" t="0" r="r" b="b"/>
            <a:pathLst>
              <a:path w="2" h="2">
                <a:moveTo>
                  <a:pt x="0" y="2"/>
                </a:moveTo>
                <a:lnTo>
                  <a:pt x="2" y="2"/>
                </a:lnTo>
                <a:lnTo>
                  <a:pt x="2" y="2"/>
                </a:lnTo>
                <a:lnTo>
                  <a:pt x="2" y="0"/>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lnTo>
                  <a:pt x="2" y="2"/>
                </a:lnTo>
                <a:lnTo>
                  <a:pt x="2" y="0"/>
                </a:lnTo>
                <a:lnTo>
                  <a:pt x="2" y="0"/>
                </a:lnTo>
                <a:lnTo>
                  <a:pt x="2" y="0"/>
                </a:lnTo>
                <a:lnTo>
                  <a:pt x="2" y="0"/>
                </a:lnTo>
                <a:lnTo>
                  <a:pt x="2" y="0"/>
                </a:lnTo>
                <a:lnTo>
                  <a:pt x="2" y="0"/>
                </a:lnTo>
                <a:lnTo>
                  <a:pt x="2" y="0"/>
                </a:lnTo>
                <a:lnTo>
                  <a:pt x="2" y="0"/>
                </a:lnTo>
                <a:lnTo>
                  <a:pt x="2" y="0"/>
                </a:lnTo>
                <a:lnTo>
                  <a:pt x="2" y="0"/>
                </a:lnTo>
                <a:lnTo>
                  <a:pt x="2" y="0"/>
                </a:lnTo>
                <a:lnTo>
                  <a:pt x="2" y="2"/>
                </a:lnTo>
                <a:lnTo>
                  <a:pt x="2" y="0"/>
                </a:lnTo>
                <a:lnTo>
                  <a:pt x="2"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2" name="Freeform 1180"/>
          <p:cNvSpPr>
            <a:spLocks/>
          </p:cNvSpPr>
          <p:nvPr/>
        </p:nvSpPr>
        <p:spPr bwMode="auto">
          <a:xfrm>
            <a:off x="747190" y="530234"/>
            <a:ext cx="4233" cy="4763"/>
          </a:xfrm>
          <a:custGeom>
            <a:avLst/>
            <a:gdLst/>
            <a:ahLst/>
            <a:cxnLst>
              <a:cxn ang="0">
                <a:pos x="0" y="3"/>
              </a:cxn>
              <a:cxn ang="0">
                <a:pos x="0" y="3"/>
              </a:cxn>
              <a:cxn ang="0">
                <a:pos x="2" y="3"/>
              </a:cxn>
              <a:cxn ang="0">
                <a:pos x="2" y="3"/>
              </a:cxn>
              <a:cxn ang="0">
                <a:pos x="0" y="0"/>
              </a:cxn>
              <a:cxn ang="0">
                <a:pos x="0" y="0"/>
              </a:cxn>
              <a:cxn ang="0">
                <a:pos x="0" y="0"/>
              </a:cxn>
              <a:cxn ang="0">
                <a:pos x="0" y="3"/>
              </a:cxn>
              <a:cxn ang="0">
                <a:pos x="0" y="3"/>
              </a:cxn>
              <a:cxn ang="0">
                <a:pos x="0" y="3"/>
              </a:cxn>
              <a:cxn ang="0">
                <a:pos x="0" y="3"/>
              </a:cxn>
              <a:cxn ang="0">
                <a:pos x="0" y="0"/>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 ang="0">
                <a:pos x="0" y="3"/>
              </a:cxn>
            </a:cxnLst>
            <a:rect l="0" t="0" r="r" b="b"/>
            <a:pathLst>
              <a:path w="2" h="3">
                <a:moveTo>
                  <a:pt x="0" y="3"/>
                </a:moveTo>
                <a:lnTo>
                  <a:pt x="0" y="3"/>
                </a:lnTo>
                <a:lnTo>
                  <a:pt x="2" y="3"/>
                </a:lnTo>
                <a:lnTo>
                  <a:pt x="2" y="3"/>
                </a:lnTo>
                <a:lnTo>
                  <a:pt x="0" y="0"/>
                </a:lnTo>
                <a:lnTo>
                  <a:pt x="0" y="0"/>
                </a:lnTo>
                <a:lnTo>
                  <a:pt x="0" y="0"/>
                </a:lnTo>
                <a:lnTo>
                  <a:pt x="0" y="3"/>
                </a:lnTo>
                <a:lnTo>
                  <a:pt x="0" y="3"/>
                </a:lnTo>
                <a:lnTo>
                  <a:pt x="0" y="3"/>
                </a:lnTo>
                <a:lnTo>
                  <a:pt x="0" y="3"/>
                </a:lnTo>
                <a:lnTo>
                  <a:pt x="0" y="0"/>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lnTo>
                  <a:pt x="0" y="3"/>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3" name="Line 1187"/>
          <p:cNvSpPr>
            <a:spLocks noChangeShapeType="1"/>
          </p:cNvSpPr>
          <p:nvPr/>
        </p:nvSpPr>
        <p:spPr bwMode="auto">
          <a:xfrm>
            <a:off x="759887" y="52070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4" name="Line 1188"/>
          <p:cNvSpPr>
            <a:spLocks noChangeShapeType="1"/>
          </p:cNvSpPr>
          <p:nvPr/>
        </p:nvSpPr>
        <p:spPr bwMode="auto">
          <a:xfrm>
            <a:off x="759887" y="52070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5" name="Freeform 1208"/>
          <p:cNvSpPr>
            <a:spLocks/>
          </p:cNvSpPr>
          <p:nvPr/>
        </p:nvSpPr>
        <p:spPr bwMode="auto">
          <a:xfrm>
            <a:off x="793751" y="557222"/>
            <a:ext cx="2116"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6" name="Freeform 1210"/>
          <p:cNvSpPr>
            <a:spLocks/>
          </p:cNvSpPr>
          <p:nvPr/>
        </p:nvSpPr>
        <p:spPr bwMode="auto">
          <a:xfrm>
            <a:off x="793757" y="557222"/>
            <a:ext cx="4233" cy="3175"/>
          </a:xfrm>
          <a:custGeom>
            <a:avLst/>
            <a:gdLst/>
            <a:ahLst/>
            <a:cxnLst>
              <a:cxn ang="0">
                <a:pos x="0" y="2"/>
              </a:cxn>
              <a:cxn ang="0">
                <a:pos x="0" y="2"/>
              </a:cxn>
              <a:cxn ang="0">
                <a:pos x="2" y="2"/>
              </a:cxn>
              <a:cxn ang="0">
                <a:pos x="2" y="0"/>
              </a:cxn>
              <a:cxn ang="0">
                <a:pos x="2" y="0"/>
              </a:cxn>
              <a:cxn ang="0">
                <a:pos x="0" y="0"/>
              </a:cxn>
              <a:cxn ang="0">
                <a:pos x="0" y="0"/>
              </a:cxn>
              <a:cxn ang="0">
                <a:pos x="0" y="0"/>
              </a:cxn>
              <a:cxn ang="0">
                <a:pos x="0" y="2"/>
              </a:cxn>
              <a:cxn ang="0">
                <a:pos x="0" y="2"/>
              </a:cxn>
              <a:cxn ang="0">
                <a:pos x="2" y="2"/>
              </a:cxn>
              <a:cxn ang="0">
                <a:pos x="2" y="0"/>
              </a:cxn>
              <a:cxn ang="0">
                <a:pos x="2" y="0"/>
              </a:cxn>
              <a:cxn ang="0">
                <a:pos x="0" y="0"/>
              </a:cxn>
              <a:cxn ang="0">
                <a:pos x="0" y="0"/>
              </a:cxn>
              <a:cxn ang="0">
                <a:pos x="0" y="0"/>
              </a:cxn>
              <a:cxn ang="0">
                <a:pos x="0" y="2"/>
              </a:cxn>
            </a:cxnLst>
            <a:rect l="0" t="0" r="r" b="b"/>
            <a:pathLst>
              <a:path w="2" h="2">
                <a:moveTo>
                  <a:pt x="0" y="2"/>
                </a:moveTo>
                <a:lnTo>
                  <a:pt x="0" y="2"/>
                </a:lnTo>
                <a:lnTo>
                  <a:pt x="2" y="2"/>
                </a:lnTo>
                <a:lnTo>
                  <a:pt x="2" y="0"/>
                </a:lnTo>
                <a:lnTo>
                  <a:pt x="2" y="0"/>
                </a:lnTo>
                <a:lnTo>
                  <a:pt x="0" y="0"/>
                </a:lnTo>
                <a:lnTo>
                  <a:pt x="0" y="0"/>
                </a:lnTo>
                <a:lnTo>
                  <a:pt x="0" y="0"/>
                </a:lnTo>
                <a:lnTo>
                  <a:pt x="0" y="2"/>
                </a:lnTo>
                <a:lnTo>
                  <a:pt x="0" y="2"/>
                </a:lnTo>
                <a:lnTo>
                  <a:pt x="2" y="2"/>
                </a:lnTo>
                <a:lnTo>
                  <a:pt x="2" y="0"/>
                </a:lnTo>
                <a:lnTo>
                  <a:pt x="2" y="0"/>
                </a:lnTo>
                <a:lnTo>
                  <a:pt x="0" y="0"/>
                </a:lnTo>
                <a:lnTo>
                  <a:pt x="0" y="0"/>
                </a:lnTo>
                <a:lnTo>
                  <a:pt x="0" y="0"/>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7" name="Freeform 1214"/>
          <p:cNvSpPr>
            <a:spLocks/>
          </p:cNvSpPr>
          <p:nvPr/>
        </p:nvSpPr>
        <p:spPr bwMode="auto">
          <a:xfrm>
            <a:off x="793757" y="557222"/>
            <a:ext cx="4233" cy="3175"/>
          </a:xfrm>
          <a:custGeom>
            <a:avLst/>
            <a:gdLst/>
            <a:ahLst/>
            <a:cxnLst>
              <a:cxn ang="0">
                <a:pos x="0" y="2"/>
              </a:cxn>
              <a:cxn ang="0">
                <a:pos x="2" y="2"/>
              </a:cxn>
              <a:cxn ang="0">
                <a:pos x="0" y="0"/>
              </a:cxn>
              <a:cxn ang="0">
                <a:pos x="0" y="2"/>
              </a:cxn>
              <a:cxn ang="0">
                <a:pos x="0" y="2"/>
              </a:cxn>
            </a:cxnLst>
            <a:rect l="0" t="0" r="r" b="b"/>
            <a:pathLst>
              <a:path w="2" h="2">
                <a:moveTo>
                  <a:pt x="0" y="2"/>
                </a:moveTo>
                <a:lnTo>
                  <a:pt x="2"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88" name="Rectangle 1215"/>
          <p:cNvSpPr>
            <a:spLocks noChangeArrowheads="1"/>
          </p:cNvSpPr>
          <p:nvPr/>
        </p:nvSpPr>
        <p:spPr bwMode="auto">
          <a:xfrm>
            <a:off x="793751" y="627072"/>
            <a:ext cx="2116" cy="1587"/>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289" name="Freeform 1217"/>
          <p:cNvSpPr>
            <a:spLocks/>
          </p:cNvSpPr>
          <p:nvPr/>
        </p:nvSpPr>
        <p:spPr bwMode="auto">
          <a:xfrm>
            <a:off x="793751" y="627072"/>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0" name="Freeform 1219"/>
          <p:cNvSpPr>
            <a:spLocks/>
          </p:cNvSpPr>
          <p:nvPr/>
        </p:nvSpPr>
        <p:spPr bwMode="auto">
          <a:xfrm>
            <a:off x="975787" y="541347"/>
            <a:ext cx="2116" cy="1587"/>
          </a:xfrm>
          <a:custGeom>
            <a:avLst/>
            <a:gdLst/>
            <a:ahLst/>
            <a:cxnLst>
              <a:cxn ang="0">
                <a:pos x="0" y="0"/>
              </a:cxn>
              <a:cxn ang="0">
                <a:pos x="0" y="0"/>
              </a:cxn>
              <a:cxn ang="0">
                <a:pos x="0" y="0"/>
              </a:cxn>
            </a:cxnLst>
            <a:rect l="0" t="0" r="r" b="b"/>
            <a:pathLst>
              <a:path>
                <a:moveTo>
                  <a:pt x="0" y="0"/>
                </a:move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1" name="Freeform 1221"/>
          <p:cNvSpPr>
            <a:spLocks/>
          </p:cNvSpPr>
          <p:nvPr/>
        </p:nvSpPr>
        <p:spPr bwMode="auto">
          <a:xfrm>
            <a:off x="975790" y="541347"/>
            <a:ext cx="4233" cy="3175"/>
          </a:xfrm>
          <a:custGeom>
            <a:avLst/>
            <a:gdLst/>
            <a:ahLst/>
            <a:cxnLst>
              <a:cxn ang="0">
                <a:pos x="2" y="0"/>
              </a:cxn>
              <a:cxn ang="0">
                <a:pos x="2" y="0"/>
              </a:cxn>
              <a:cxn ang="0">
                <a:pos x="2" y="0"/>
              </a:cxn>
              <a:cxn ang="0">
                <a:pos x="0" y="0"/>
              </a:cxn>
              <a:cxn ang="0">
                <a:pos x="0" y="0"/>
              </a:cxn>
              <a:cxn ang="0">
                <a:pos x="0" y="2"/>
              </a:cxn>
              <a:cxn ang="0">
                <a:pos x="2" y="0"/>
              </a:cxn>
              <a:cxn ang="0">
                <a:pos x="2" y="0"/>
              </a:cxn>
              <a:cxn ang="0">
                <a:pos x="2" y="0"/>
              </a:cxn>
              <a:cxn ang="0">
                <a:pos x="0" y="0"/>
              </a:cxn>
              <a:cxn ang="0">
                <a:pos x="0" y="0"/>
              </a:cxn>
              <a:cxn ang="0">
                <a:pos x="0" y="2"/>
              </a:cxn>
              <a:cxn ang="0">
                <a:pos x="2" y="0"/>
              </a:cxn>
            </a:cxnLst>
            <a:rect l="0" t="0" r="r" b="b"/>
            <a:pathLst>
              <a:path w="2" h="2">
                <a:moveTo>
                  <a:pt x="2" y="0"/>
                </a:moveTo>
                <a:lnTo>
                  <a:pt x="2" y="0"/>
                </a:lnTo>
                <a:lnTo>
                  <a:pt x="2" y="0"/>
                </a:lnTo>
                <a:lnTo>
                  <a:pt x="0" y="0"/>
                </a:lnTo>
                <a:lnTo>
                  <a:pt x="0" y="0"/>
                </a:lnTo>
                <a:lnTo>
                  <a:pt x="0" y="2"/>
                </a:lnTo>
                <a:lnTo>
                  <a:pt x="2" y="0"/>
                </a:lnTo>
                <a:lnTo>
                  <a:pt x="2" y="0"/>
                </a:lnTo>
                <a:lnTo>
                  <a:pt x="2" y="0"/>
                </a:lnTo>
                <a:lnTo>
                  <a:pt x="0" y="0"/>
                </a:lnTo>
                <a:lnTo>
                  <a:pt x="0" y="0"/>
                </a:lnTo>
                <a:lnTo>
                  <a:pt x="0" y="2"/>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2" name="Freeform 1234"/>
          <p:cNvSpPr>
            <a:spLocks/>
          </p:cNvSpPr>
          <p:nvPr/>
        </p:nvSpPr>
        <p:spPr bwMode="auto">
          <a:xfrm>
            <a:off x="963090" y="550872"/>
            <a:ext cx="4233" cy="1587"/>
          </a:xfrm>
          <a:custGeom>
            <a:avLst/>
            <a:gdLst/>
            <a:ahLst/>
            <a:cxnLst>
              <a:cxn ang="0">
                <a:pos x="0" y="0"/>
              </a:cxn>
              <a:cxn ang="0">
                <a:pos x="0" y="0"/>
              </a:cxn>
              <a:cxn ang="0">
                <a:pos x="2" y="0"/>
              </a:cxn>
              <a:cxn ang="0">
                <a:pos x="2" y="0"/>
              </a:cxn>
              <a:cxn ang="0">
                <a:pos x="2" y="0"/>
              </a:cxn>
              <a:cxn ang="0">
                <a:pos x="2" y="0"/>
              </a:cxn>
              <a:cxn ang="0">
                <a:pos x="0" y="0"/>
              </a:cxn>
              <a:cxn ang="0">
                <a:pos x="0" y="0"/>
              </a:cxn>
              <a:cxn ang="0">
                <a:pos x="0" y="0"/>
              </a:cxn>
              <a:cxn ang="0">
                <a:pos x="0" y="0"/>
              </a:cxn>
              <a:cxn ang="0">
                <a:pos x="0" y="0"/>
              </a:cxn>
              <a:cxn ang="0">
                <a:pos x="0" y="0"/>
              </a:cxn>
              <a:cxn ang="0">
                <a:pos x="2" y="0"/>
              </a:cxn>
              <a:cxn ang="0">
                <a:pos x="2" y="0"/>
              </a:cxn>
              <a:cxn ang="0">
                <a:pos x="2" y="0"/>
              </a:cxn>
              <a:cxn ang="0">
                <a:pos x="0" y="0"/>
              </a:cxn>
              <a:cxn ang="0">
                <a:pos x="0"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a:moveTo>
                  <a:pt x="0" y="0"/>
                </a:moveTo>
                <a:lnTo>
                  <a:pt x="0" y="0"/>
                </a:lnTo>
                <a:lnTo>
                  <a:pt x="2" y="0"/>
                </a:lnTo>
                <a:lnTo>
                  <a:pt x="2" y="0"/>
                </a:lnTo>
                <a:lnTo>
                  <a:pt x="2" y="0"/>
                </a:lnTo>
                <a:lnTo>
                  <a:pt x="2" y="0"/>
                </a:lnTo>
                <a:lnTo>
                  <a:pt x="0" y="0"/>
                </a:lnTo>
                <a:lnTo>
                  <a:pt x="0" y="0"/>
                </a:lnTo>
                <a:lnTo>
                  <a:pt x="0" y="0"/>
                </a:lnTo>
                <a:lnTo>
                  <a:pt x="0" y="0"/>
                </a:lnTo>
                <a:lnTo>
                  <a:pt x="0" y="0"/>
                </a:lnTo>
                <a:lnTo>
                  <a:pt x="0" y="0"/>
                </a:lnTo>
                <a:lnTo>
                  <a:pt x="2" y="0"/>
                </a:lnTo>
                <a:lnTo>
                  <a:pt x="2" y="0"/>
                </a:lnTo>
                <a:lnTo>
                  <a:pt x="2" y="0"/>
                </a:lnTo>
                <a:lnTo>
                  <a:pt x="0" y="0"/>
                </a:lnTo>
                <a:lnTo>
                  <a:pt x="0"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3" name="Line 1237"/>
          <p:cNvSpPr>
            <a:spLocks noChangeShapeType="1"/>
          </p:cNvSpPr>
          <p:nvPr/>
        </p:nvSpPr>
        <p:spPr bwMode="auto">
          <a:xfrm>
            <a:off x="971551" y="544522"/>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4" name="Line 1238"/>
          <p:cNvSpPr>
            <a:spLocks noChangeShapeType="1"/>
          </p:cNvSpPr>
          <p:nvPr/>
        </p:nvSpPr>
        <p:spPr bwMode="auto">
          <a:xfrm>
            <a:off x="971551" y="544522"/>
            <a:ext cx="2116" cy="1587"/>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5" name="Freeform 1240"/>
          <p:cNvSpPr>
            <a:spLocks/>
          </p:cNvSpPr>
          <p:nvPr/>
        </p:nvSpPr>
        <p:spPr bwMode="auto">
          <a:xfrm>
            <a:off x="971551" y="541347"/>
            <a:ext cx="2116"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6" name="Freeform 1243"/>
          <p:cNvSpPr>
            <a:spLocks/>
          </p:cNvSpPr>
          <p:nvPr/>
        </p:nvSpPr>
        <p:spPr bwMode="auto">
          <a:xfrm>
            <a:off x="971557" y="538172"/>
            <a:ext cx="4233" cy="3175"/>
          </a:xfrm>
          <a:custGeom>
            <a:avLst/>
            <a:gdLst/>
            <a:ahLst/>
            <a:cxnLst>
              <a:cxn ang="0">
                <a:pos x="2" y="2"/>
              </a:cxn>
              <a:cxn ang="0">
                <a:pos x="2" y="2"/>
              </a:cxn>
              <a:cxn ang="0">
                <a:pos x="2" y="2"/>
              </a:cxn>
              <a:cxn ang="0">
                <a:pos x="2" y="2"/>
              </a:cxn>
              <a:cxn ang="0">
                <a:pos x="0" y="2"/>
              </a:cxn>
              <a:cxn ang="0">
                <a:pos x="0" y="2"/>
              </a:cxn>
              <a:cxn ang="0">
                <a:pos x="2"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2" y="2"/>
              </a:cxn>
              <a:cxn ang="0">
                <a:pos x="2" y="2"/>
              </a:cxn>
              <a:cxn ang="0">
                <a:pos x="2" y="2"/>
              </a:cxn>
              <a:cxn ang="0">
                <a:pos x="2" y="2"/>
              </a:cxn>
              <a:cxn ang="0">
                <a:pos x="2" y="2"/>
              </a:cxn>
              <a:cxn ang="0">
                <a:pos x="0" y="0"/>
              </a:cxn>
              <a:cxn ang="0">
                <a:pos x="0" y="2"/>
              </a:cxn>
              <a:cxn ang="0">
                <a:pos x="0" y="2"/>
              </a:cxn>
              <a:cxn ang="0">
                <a:pos x="0" y="2"/>
              </a:cxn>
              <a:cxn ang="0">
                <a:pos x="2" y="2"/>
              </a:cxn>
            </a:cxnLst>
            <a:rect l="0" t="0" r="r" b="b"/>
            <a:pathLst>
              <a:path w="2" h="2">
                <a:moveTo>
                  <a:pt x="2" y="2"/>
                </a:moveTo>
                <a:lnTo>
                  <a:pt x="2" y="2"/>
                </a:lnTo>
                <a:lnTo>
                  <a:pt x="2" y="2"/>
                </a:lnTo>
                <a:lnTo>
                  <a:pt x="2" y="2"/>
                </a:lnTo>
                <a:lnTo>
                  <a:pt x="0" y="2"/>
                </a:lnTo>
                <a:lnTo>
                  <a:pt x="0" y="2"/>
                </a:lnTo>
                <a:lnTo>
                  <a:pt x="2" y="2"/>
                </a:lnTo>
                <a:lnTo>
                  <a:pt x="0" y="2"/>
                </a:lnTo>
                <a:lnTo>
                  <a:pt x="0" y="2"/>
                </a:lnTo>
                <a:lnTo>
                  <a:pt x="0" y="2"/>
                </a:lnTo>
                <a:lnTo>
                  <a:pt x="0" y="2"/>
                </a:lnTo>
                <a:lnTo>
                  <a:pt x="0" y="2"/>
                </a:lnTo>
                <a:lnTo>
                  <a:pt x="0" y="2"/>
                </a:lnTo>
                <a:lnTo>
                  <a:pt x="0" y="2"/>
                </a:lnTo>
                <a:lnTo>
                  <a:pt x="0" y="2"/>
                </a:lnTo>
                <a:lnTo>
                  <a:pt x="0" y="2"/>
                </a:lnTo>
                <a:lnTo>
                  <a:pt x="0" y="2"/>
                </a:lnTo>
                <a:lnTo>
                  <a:pt x="0" y="2"/>
                </a:lnTo>
                <a:lnTo>
                  <a:pt x="0" y="2"/>
                </a:lnTo>
                <a:lnTo>
                  <a:pt x="2" y="2"/>
                </a:lnTo>
                <a:lnTo>
                  <a:pt x="2" y="2"/>
                </a:lnTo>
                <a:lnTo>
                  <a:pt x="2" y="2"/>
                </a:lnTo>
                <a:lnTo>
                  <a:pt x="2" y="2"/>
                </a:lnTo>
                <a:lnTo>
                  <a:pt x="2" y="2"/>
                </a:lnTo>
                <a:lnTo>
                  <a:pt x="0" y="0"/>
                </a:lnTo>
                <a:lnTo>
                  <a:pt x="0" y="2"/>
                </a:lnTo>
                <a:lnTo>
                  <a:pt x="0" y="2"/>
                </a:lnTo>
                <a:lnTo>
                  <a:pt x="0" y="2"/>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7" name="Freeform 1246"/>
          <p:cNvSpPr>
            <a:spLocks/>
          </p:cNvSpPr>
          <p:nvPr/>
        </p:nvSpPr>
        <p:spPr bwMode="auto">
          <a:xfrm>
            <a:off x="967323" y="547697"/>
            <a:ext cx="4233" cy="3175"/>
          </a:xfrm>
          <a:custGeom>
            <a:avLst/>
            <a:gdLst/>
            <a:ahLst/>
            <a:cxnLst>
              <a:cxn ang="0">
                <a:pos x="0" y="2"/>
              </a:cxn>
              <a:cxn ang="0">
                <a:pos x="0" y="2"/>
              </a:cxn>
              <a:cxn ang="0">
                <a:pos x="2" y="0"/>
              </a:cxn>
              <a:cxn ang="0">
                <a:pos x="2" y="0"/>
              </a:cxn>
              <a:cxn ang="0">
                <a:pos x="0" y="0"/>
              </a:cxn>
              <a:cxn ang="0">
                <a:pos x="0" y="0"/>
              </a:cxn>
              <a:cxn ang="0">
                <a:pos x="0" y="2"/>
              </a:cxn>
              <a:cxn ang="0">
                <a:pos x="0" y="2"/>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2"/>
              </a:cxn>
              <a:cxn ang="0">
                <a:pos x="0" y="2"/>
              </a:cxn>
            </a:cxnLst>
            <a:rect l="0" t="0" r="r" b="b"/>
            <a:pathLst>
              <a:path w="2" h="2">
                <a:moveTo>
                  <a:pt x="0" y="2"/>
                </a:moveTo>
                <a:lnTo>
                  <a:pt x="0" y="2"/>
                </a:lnTo>
                <a:lnTo>
                  <a:pt x="2" y="0"/>
                </a:lnTo>
                <a:lnTo>
                  <a:pt x="2" y="0"/>
                </a:lnTo>
                <a:lnTo>
                  <a:pt x="0" y="0"/>
                </a:lnTo>
                <a:lnTo>
                  <a:pt x="0" y="0"/>
                </a:lnTo>
                <a:lnTo>
                  <a:pt x="0" y="2"/>
                </a:lnTo>
                <a:lnTo>
                  <a:pt x="0" y="2"/>
                </a:lnTo>
                <a:lnTo>
                  <a:pt x="2" y="0"/>
                </a:lnTo>
                <a:lnTo>
                  <a:pt x="2"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8" name="Freeform 1250"/>
          <p:cNvSpPr>
            <a:spLocks/>
          </p:cNvSpPr>
          <p:nvPr/>
        </p:nvSpPr>
        <p:spPr bwMode="auto">
          <a:xfrm>
            <a:off x="975790" y="530225"/>
            <a:ext cx="4233" cy="1588"/>
          </a:xfrm>
          <a:custGeom>
            <a:avLst/>
            <a:gdLst/>
            <a:ahLst/>
            <a:cxnLst>
              <a:cxn ang="0">
                <a:pos x="2" y="0"/>
              </a:cxn>
              <a:cxn ang="0">
                <a:pos x="0" y="0"/>
              </a:cxn>
              <a:cxn ang="0">
                <a:pos x="2" y="0"/>
              </a:cxn>
            </a:cxnLst>
            <a:rect l="0" t="0" r="r" b="b"/>
            <a:pathLst>
              <a:path w="2">
                <a:moveTo>
                  <a:pt x="2" y="0"/>
                </a:moveTo>
                <a:lnTo>
                  <a:pt x="0" y="0"/>
                </a:lnTo>
                <a:lnTo>
                  <a:pt x="2"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299" name="Freeform 1252"/>
          <p:cNvSpPr>
            <a:spLocks/>
          </p:cNvSpPr>
          <p:nvPr/>
        </p:nvSpPr>
        <p:spPr bwMode="auto">
          <a:xfrm>
            <a:off x="975790" y="527050"/>
            <a:ext cx="4233" cy="7938"/>
          </a:xfrm>
          <a:custGeom>
            <a:avLst/>
            <a:gdLst/>
            <a:ahLst/>
            <a:cxnLst>
              <a:cxn ang="0">
                <a:pos x="2" y="2"/>
              </a:cxn>
              <a:cxn ang="0">
                <a:pos x="2" y="2"/>
              </a:cxn>
              <a:cxn ang="0">
                <a:pos x="0" y="0"/>
              </a:cxn>
              <a:cxn ang="0">
                <a:pos x="0" y="2"/>
              </a:cxn>
              <a:cxn ang="0">
                <a:pos x="0" y="2"/>
              </a:cxn>
              <a:cxn ang="0">
                <a:pos x="2" y="5"/>
              </a:cxn>
              <a:cxn ang="0">
                <a:pos x="2" y="2"/>
              </a:cxn>
              <a:cxn ang="0">
                <a:pos x="2" y="2"/>
              </a:cxn>
              <a:cxn ang="0">
                <a:pos x="0" y="0"/>
              </a:cxn>
              <a:cxn ang="0">
                <a:pos x="0" y="2"/>
              </a:cxn>
              <a:cxn ang="0">
                <a:pos x="0" y="2"/>
              </a:cxn>
              <a:cxn ang="0">
                <a:pos x="2" y="5"/>
              </a:cxn>
              <a:cxn ang="0">
                <a:pos x="2" y="2"/>
              </a:cxn>
            </a:cxnLst>
            <a:rect l="0" t="0" r="r" b="b"/>
            <a:pathLst>
              <a:path w="2" h="5">
                <a:moveTo>
                  <a:pt x="2" y="2"/>
                </a:moveTo>
                <a:lnTo>
                  <a:pt x="2" y="2"/>
                </a:lnTo>
                <a:lnTo>
                  <a:pt x="0" y="0"/>
                </a:lnTo>
                <a:lnTo>
                  <a:pt x="0" y="2"/>
                </a:lnTo>
                <a:lnTo>
                  <a:pt x="0" y="2"/>
                </a:lnTo>
                <a:lnTo>
                  <a:pt x="2" y="5"/>
                </a:lnTo>
                <a:lnTo>
                  <a:pt x="2" y="2"/>
                </a:lnTo>
                <a:lnTo>
                  <a:pt x="2" y="2"/>
                </a:lnTo>
                <a:lnTo>
                  <a:pt x="0" y="0"/>
                </a:lnTo>
                <a:lnTo>
                  <a:pt x="0" y="2"/>
                </a:lnTo>
                <a:lnTo>
                  <a:pt x="0" y="2"/>
                </a:lnTo>
                <a:lnTo>
                  <a:pt x="2" y="5"/>
                </a:lnTo>
                <a:lnTo>
                  <a:pt x="2"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0" name="Freeform 1255"/>
          <p:cNvSpPr>
            <a:spLocks/>
          </p:cNvSpPr>
          <p:nvPr/>
        </p:nvSpPr>
        <p:spPr bwMode="auto">
          <a:xfrm>
            <a:off x="950390" y="550872"/>
            <a:ext cx="4233" cy="1587"/>
          </a:xfrm>
          <a:custGeom>
            <a:avLst/>
            <a:gdLst/>
            <a:ahLst/>
            <a:cxnLst>
              <a:cxn ang="0">
                <a:pos x="0" y="0"/>
              </a:cxn>
              <a:cxn ang="0">
                <a:pos x="2" y="0"/>
              </a:cxn>
              <a:cxn ang="0">
                <a:pos x="2" y="0"/>
              </a:cxn>
              <a:cxn ang="0">
                <a:pos x="2" y="0"/>
              </a:cxn>
              <a:cxn ang="0">
                <a:pos x="2" y="0"/>
              </a:cxn>
              <a:cxn ang="0">
                <a:pos x="0" y="0"/>
              </a:cxn>
              <a:cxn ang="0">
                <a:pos x="0" y="0"/>
              </a:cxn>
              <a:cxn ang="0">
                <a:pos x="0" y="0"/>
              </a:cxn>
              <a:cxn ang="0">
                <a:pos x="0"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0" y="0"/>
              </a:cxn>
              <a:cxn ang="0">
                <a:pos x="0" y="0"/>
              </a:cxn>
              <a:cxn ang="0">
                <a:pos x="0" y="0"/>
              </a:cxn>
            </a:cxnLst>
            <a:rect l="0" t="0" r="r" b="b"/>
            <a:pathLst>
              <a:path w="2">
                <a:moveTo>
                  <a:pt x="0" y="0"/>
                </a:moveTo>
                <a:lnTo>
                  <a:pt x="2" y="0"/>
                </a:lnTo>
                <a:lnTo>
                  <a:pt x="2" y="0"/>
                </a:lnTo>
                <a:lnTo>
                  <a:pt x="2" y="0"/>
                </a:lnTo>
                <a:lnTo>
                  <a:pt x="2" y="0"/>
                </a:lnTo>
                <a:lnTo>
                  <a:pt x="0" y="0"/>
                </a:lnTo>
                <a:lnTo>
                  <a:pt x="0" y="0"/>
                </a:lnTo>
                <a:lnTo>
                  <a:pt x="0" y="0"/>
                </a:lnTo>
                <a:lnTo>
                  <a:pt x="0"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2"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1" name="Rectangle 1256"/>
          <p:cNvSpPr>
            <a:spLocks noChangeArrowheads="1"/>
          </p:cNvSpPr>
          <p:nvPr/>
        </p:nvSpPr>
        <p:spPr bwMode="auto">
          <a:xfrm>
            <a:off x="963087" y="550872"/>
            <a:ext cx="2116" cy="1587"/>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2" name="Freeform 1258"/>
          <p:cNvSpPr>
            <a:spLocks/>
          </p:cNvSpPr>
          <p:nvPr/>
        </p:nvSpPr>
        <p:spPr bwMode="auto">
          <a:xfrm>
            <a:off x="963087" y="550872"/>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3" name="Freeform 1266"/>
          <p:cNvSpPr>
            <a:spLocks/>
          </p:cNvSpPr>
          <p:nvPr/>
        </p:nvSpPr>
        <p:spPr bwMode="auto">
          <a:xfrm>
            <a:off x="971551" y="534997"/>
            <a:ext cx="2116" cy="1587"/>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4" name="Freeform 1269"/>
          <p:cNvSpPr>
            <a:spLocks/>
          </p:cNvSpPr>
          <p:nvPr/>
        </p:nvSpPr>
        <p:spPr bwMode="auto">
          <a:xfrm>
            <a:off x="971557" y="530234"/>
            <a:ext cx="4233" cy="4763"/>
          </a:xfrm>
          <a:custGeom>
            <a:avLst/>
            <a:gdLst/>
            <a:ahLst/>
            <a:cxnLst>
              <a:cxn ang="0">
                <a:pos x="0" y="3"/>
              </a:cxn>
              <a:cxn ang="0">
                <a:pos x="2" y="0"/>
              </a:cxn>
              <a:cxn ang="0">
                <a:pos x="2" y="0"/>
              </a:cxn>
              <a:cxn ang="0">
                <a:pos x="2" y="0"/>
              </a:cxn>
              <a:cxn ang="0">
                <a:pos x="2" y="0"/>
              </a:cxn>
              <a:cxn ang="0">
                <a:pos x="0" y="0"/>
              </a:cxn>
              <a:cxn ang="0">
                <a:pos x="0" y="0"/>
              </a:cxn>
              <a:cxn ang="0">
                <a:pos x="0" y="3"/>
              </a:cxn>
              <a:cxn ang="0">
                <a:pos x="0" y="3"/>
              </a:cxn>
              <a:cxn ang="0">
                <a:pos x="2" y="0"/>
              </a:cxn>
              <a:cxn ang="0">
                <a:pos x="2" y="0"/>
              </a:cxn>
              <a:cxn ang="0">
                <a:pos x="0" y="0"/>
              </a:cxn>
              <a:cxn ang="0">
                <a:pos x="0" y="0"/>
              </a:cxn>
              <a:cxn ang="0">
                <a:pos x="0" y="0"/>
              </a:cxn>
              <a:cxn ang="0">
                <a:pos x="0" y="0"/>
              </a:cxn>
              <a:cxn ang="0">
                <a:pos x="0" y="0"/>
              </a:cxn>
              <a:cxn ang="0">
                <a:pos x="0" y="0"/>
              </a:cxn>
              <a:cxn ang="0">
                <a:pos x="0" y="0"/>
              </a:cxn>
              <a:cxn ang="0">
                <a:pos x="0" y="0"/>
              </a:cxn>
              <a:cxn ang="0">
                <a:pos x="0" y="3"/>
              </a:cxn>
              <a:cxn ang="0">
                <a:pos x="0" y="3"/>
              </a:cxn>
            </a:cxnLst>
            <a:rect l="0" t="0" r="r" b="b"/>
            <a:pathLst>
              <a:path w="2" h="3">
                <a:moveTo>
                  <a:pt x="0" y="3"/>
                </a:moveTo>
                <a:lnTo>
                  <a:pt x="2" y="0"/>
                </a:lnTo>
                <a:lnTo>
                  <a:pt x="2" y="0"/>
                </a:lnTo>
                <a:lnTo>
                  <a:pt x="2" y="0"/>
                </a:lnTo>
                <a:lnTo>
                  <a:pt x="2" y="0"/>
                </a:lnTo>
                <a:lnTo>
                  <a:pt x="0" y="0"/>
                </a:lnTo>
                <a:lnTo>
                  <a:pt x="0" y="0"/>
                </a:lnTo>
                <a:lnTo>
                  <a:pt x="0" y="3"/>
                </a:lnTo>
                <a:lnTo>
                  <a:pt x="0" y="3"/>
                </a:lnTo>
                <a:lnTo>
                  <a:pt x="2" y="0"/>
                </a:lnTo>
                <a:lnTo>
                  <a:pt x="2" y="0"/>
                </a:lnTo>
                <a:lnTo>
                  <a:pt x="0" y="0"/>
                </a:lnTo>
                <a:lnTo>
                  <a:pt x="0" y="0"/>
                </a:lnTo>
                <a:lnTo>
                  <a:pt x="0" y="0"/>
                </a:lnTo>
                <a:lnTo>
                  <a:pt x="0" y="0"/>
                </a:lnTo>
                <a:lnTo>
                  <a:pt x="0" y="0"/>
                </a:lnTo>
                <a:lnTo>
                  <a:pt x="0" y="0"/>
                </a:lnTo>
                <a:lnTo>
                  <a:pt x="0" y="0"/>
                </a:lnTo>
                <a:lnTo>
                  <a:pt x="0" y="0"/>
                </a:lnTo>
                <a:lnTo>
                  <a:pt x="0" y="3"/>
                </a:lnTo>
                <a:lnTo>
                  <a:pt x="0" y="3"/>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5" name="Line 1270"/>
          <p:cNvSpPr>
            <a:spLocks noChangeShapeType="1"/>
          </p:cNvSpPr>
          <p:nvPr/>
        </p:nvSpPr>
        <p:spPr bwMode="auto">
          <a:xfrm>
            <a:off x="971551" y="530225"/>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6" name="Line 1271"/>
          <p:cNvSpPr>
            <a:spLocks noChangeShapeType="1"/>
          </p:cNvSpPr>
          <p:nvPr/>
        </p:nvSpPr>
        <p:spPr bwMode="auto">
          <a:xfrm>
            <a:off x="971551" y="530225"/>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07" name="Rectangle 1272"/>
          <p:cNvSpPr>
            <a:spLocks noChangeArrowheads="1"/>
          </p:cNvSpPr>
          <p:nvPr/>
        </p:nvSpPr>
        <p:spPr bwMode="auto">
          <a:xfrm>
            <a:off x="971551" y="530225"/>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8" name="Rectangle 1273"/>
          <p:cNvSpPr>
            <a:spLocks noChangeArrowheads="1"/>
          </p:cNvSpPr>
          <p:nvPr/>
        </p:nvSpPr>
        <p:spPr bwMode="auto">
          <a:xfrm>
            <a:off x="971551" y="530225"/>
            <a:ext cx="2116" cy="1588"/>
          </a:xfrm>
          <a:prstGeom prst="rect">
            <a:avLst/>
          </a:prstGeom>
          <a:no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09" name="Line 1274"/>
          <p:cNvSpPr>
            <a:spLocks noChangeShapeType="1"/>
          </p:cNvSpPr>
          <p:nvPr/>
        </p:nvSpPr>
        <p:spPr bwMode="auto">
          <a:xfrm>
            <a:off x="971551" y="52705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0" name="Line 1275"/>
          <p:cNvSpPr>
            <a:spLocks noChangeShapeType="1"/>
          </p:cNvSpPr>
          <p:nvPr/>
        </p:nvSpPr>
        <p:spPr bwMode="auto">
          <a:xfrm>
            <a:off x="971551" y="527050"/>
            <a:ext cx="2116" cy="1588"/>
          </a:xfrm>
          <a:prstGeom prst="line">
            <a:avLst/>
          </a:pr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1" name="Freeform 1277"/>
          <p:cNvSpPr>
            <a:spLocks/>
          </p:cNvSpPr>
          <p:nvPr/>
        </p:nvSpPr>
        <p:spPr bwMode="auto">
          <a:xfrm>
            <a:off x="971551" y="523884"/>
            <a:ext cx="2116" cy="3175"/>
          </a:xfrm>
          <a:custGeom>
            <a:avLst/>
            <a:gdLst/>
            <a:ahLst/>
            <a:cxnLst>
              <a:cxn ang="0">
                <a:pos x="0" y="2"/>
              </a:cxn>
              <a:cxn ang="0">
                <a:pos x="0" y="2"/>
              </a:cxn>
              <a:cxn ang="0">
                <a:pos x="0" y="0"/>
              </a:cxn>
              <a:cxn ang="0">
                <a:pos x="0" y="2"/>
              </a:cxn>
              <a:cxn ang="0">
                <a:pos x="0" y="2"/>
              </a:cxn>
            </a:cxnLst>
            <a:rect l="0" t="0" r="r" b="b"/>
            <a:pathLst>
              <a:path h="2">
                <a:moveTo>
                  <a:pt x="0" y="2"/>
                </a:moveTo>
                <a:lnTo>
                  <a:pt x="0" y="2"/>
                </a:lnTo>
                <a:lnTo>
                  <a:pt x="0" y="0"/>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2" name="Freeform 1287"/>
          <p:cNvSpPr>
            <a:spLocks/>
          </p:cNvSpPr>
          <p:nvPr/>
        </p:nvSpPr>
        <p:spPr bwMode="auto">
          <a:xfrm>
            <a:off x="958857" y="514350"/>
            <a:ext cx="4233" cy="3175"/>
          </a:xfrm>
          <a:custGeom>
            <a:avLst/>
            <a:gdLst/>
            <a:ahLst/>
            <a:cxnLst>
              <a:cxn ang="0">
                <a:pos x="0" y="0"/>
              </a:cxn>
              <a:cxn ang="0">
                <a:pos x="0" y="2"/>
              </a:cxn>
              <a:cxn ang="0">
                <a:pos x="2" y="2"/>
              </a:cxn>
              <a:cxn ang="0">
                <a:pos x="2" y="2"/>
              </a:cxn>
              <a:cxn ang="0">
                <a:pos x="2" y="2"/>
              </a:cxn>
              <a:cxn ang="0">
                <a:pos x="2" y="0"/>
              </a:cxn>
              <a:cxn ang="0">
                <a:pos x="0" y="0"/>
              </a:cxn>
              <a:cxn ang="0">
                <a:pos x="0" y="0"/>
              </a:cxn>
              <a:cxn ang="0">
                <a:pos x="0" y="2"/>
              </a:cxn>
              <a:cxn ang="0">
                <a:pos x="0" y="2"/>
              </a:cxn>
              <a:cxn ang="0">
                <a:pos x="0" y="2"/>
              </a:cxn>
              <a:cxn ang="0">
                <a:pos x="0" y="2"/>
              </a:cxn>
              <a:cxn ang="0">
                <a:pos x="2" y="2"/>
              </a:cxn>
              <a:cxn ang="0">
                <a:pos x="2" y="2"/>
              </a:cxn>
              <a:cxn ang="0">
                <a:pos x="0" y="0"/>
              </a:cxn>
              <a:cxn ang="0">
                <a:pos x="0" y="0"/>
              </a:cxn>
              <a:cxn ang="0">
                <a:pos x="0" y="0"/>
              </a:cxn>
            </a:cxnLst>
            <a:rect l="0" t="0" r="r" b="b"/>
            <a:pathLst>
              <a:path w="2" h="2">
                <a:moveTo>
                  <a:pt x="0" y="0"/>
                </a:moveTo>
                <a:lnTo>
                  <a:pt x="0" y="2"/>
                </a:lnTo>
                <a:lnTo>
                  <a:pt x="2" y="2"/>
                </a:lnTo>
                <a:lnTo>
                  <a:pt x="2" y="2"/>
                </a:lnTo>
                <a:lnTo>
                  <a:pt x="2" y="2"/>
                </a:lnTo>
                <a:lnTo>
                  <a:pt x="2" y="0"/>
                </a:lnTo>
                <a:lnTo>
                  <a:pt x="0" y="0"/>
                </a:lnTo>
                <a:lnTo>
                  <a:pt x="0" y="0"/>
                </a:lnTo>
                <a:lnTo>
                  <a:pt x="0" y="2"/>
                </a:lnTo>
                <a:lnTo>
                  <a:pt x="0" y="2"/>
                </a:lnTo>
                <a:lnTo>
                  <a:pt x="0" y="2"/>
                </a:lnTo>
                <a:lnTo>
                  <a:pt x="0" y="2"/>
                </a:lnTo>
                <a:lnTo>
                  <a:pt x="2" y="2"/>
                </a:lnTo>
                <a:lnTo>
                  <a:pt x="2" y="2"/>
                </a:lnTo>
                <a:lnTo>
                  <a:pt x="0" y="0"/>
                </a:lnTo>
                <a:lnTo>
                  <a:pt x="0" y="0"/>
                </a:lnTo>
                <a:lnTo>
                  <a:pt x="0" y="0"/>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3" name="Freeform 1290"/>
          <p:cNvSpPr>
            <a:spLocks/>
          </p:cNvSpPr>
          <p:nvPr/>
        </p:nvSpPr>
        <p:spPr bwMode="auto">
          <a:xfrm>
            <a:off x="958857" y="517527"/>
            <a:ext cx="4233" cy="3175"/>
          </a:xfrm>
          <a:custGeom>
            <a:avLst/>
            <a:gdLst/>
            <a:ahLst/>
            <a:cxnLst>
              <a:cxn ang="0">
                <a:pos x="0" y="2"/>
              </a:cxn>
              <a:cxn ang="0">
                <a:pos x="0" y="2"/>
              </a:cxn>
              <a:cxn ang="0">
                <a:pos x="2" y="2"/>
              </a:cxn>
              <a:cxn ang="0">
                <a:pos x="2" y="2"/>
              </a:cxn>
              <a:cxn ang="0">
                <a:pos x="2" y="2"/>
              </a:cxn>
              <a:cxn ang="0">
                <a:pos x="2" y="0"/>
              </a:cxn>
              <a:cxn ang="0">
                <a:pos x="0" y="0"/>
              </a:cxn>
              <a:cxn ang="0">
                <a:pos x="0" y="0"/>
              </a:cxn>
              <a:cxn ang="0">
                <a:pos x="0" y="0"/>
              </a:cxn>
              <a:cxn ang="0">
                <a:pos x="0" y="0"/>
              </a:cxn>
              <a:cxn ang="0">
                <a:pos x="2" y="0"/>
              </a:cxn>
              <a:cxn ang="0">
                <a:pos x="0" y="0"/>
              </a:cxn>
              <a:cxn ang="0">
                <a:pos x="0" y="0"/>
              </a:cxn>
              <a:cxn ang="0">
                <a:pos x="0" y="0"/>
              </a:cxn>
              <a:cxn ang="0">
                <a:pos x="0" y="0"/>
              </a:cxn>
              <a:cxn ang="0">
                <a:pos x="0" y="2"/>
              </a:cxn>
              <a:cxn ang="0">
                <a:pos x="0" y="2"/>
              </a:cxn>
              <a:cxn ang="0">
                <a:pos x="0" y="2"/>
              </a:cxn>
              <a:cxn ang="0">
                <a:pos x="0" y="0"/>
              </a:cxn>
              <a:cxn ang="0">
                <a:pos x="0" y="0"/>
              </a:cxn>
              <a:cxn ang="0">
                <a:pos x="0" y="0"/>
              </a:cxn>
              <a:cxn ang="0">
                <a:pos x="0" y="0"/>
              </a:cxn>
              <a:cxn ang="0">
                <a:pos x="0" y="0"/>
              </a:cxn>
              <a:cxn ang="0">
                <a:pos x="0" y="0"/>
              </a:cxn>
              <a:cxn ang="0">
                <a:pos x="0" y="2"/>
              </a:cxn>
              <a:cxn ang="0">
                <a:pos x="2" y="2"/>
              </a:cxn>
              <a:cxn ang="0">
                <a:pos x="2" y="0"/>
              </a:cxn>
              <a:cxn ang="0">
                <a:pos x="2" y="0"/>
              </a:cxn>
              <a:cxn ang="0">
                <a:pos x="0" y="0"/>
              </a:cxn>
              <a:cxn ang="0">
                <a:pos x="0" y="0"/>
              </a:cxn>
              <a:cxn ang="0">
                <a:pos x="0" y="2"/>
              </a:cxn>
              <a:cxn ang="0">
                <a:pos x="0" y="2"/>
              </a:cxn>
              <a:cxn ang="0">
                <a:pos x="2" y="2"/>
              </a:cxn>
              <a:cxn ang="0">
                <a:pos x="2" y="2"/>
              </a:cxn>
              <a:cxn ang="0">
                <a:pos x="0" y="2"/>
              </a:cxn>
              <a:cxn ang="0">
                <a:pos x="0" y="2"/>
              </a:cxn>
              <a:cxn ang="0">
                <a:pos x="0" y="2"/>
              </a:cxn>
            </a:cxnLst>
            <a:rect l="0" t="0" r="r" b="b"/>
            <a:pathLst>
              <a:path w="2" h="2">
                <a:moveTo>
                  <a:pt x="0" y="2"/>
                </a:moveTo>
                <a:lnTo>
                  <a:pt x="0" y="2"/>
                </a:lnTo>
                <a:lnTo>
                  <a:pt x="2" y="2"/>
                </a:lnTo>
                <a:lnTo>
                  <a:pt x="2" y="2"/>
                </a:lnTo>
                <a:lnTo>
                  <a:pt x="2" y="2"/>
                </a:lnTo>
                <a:lnTo>
                  <a:pt x="2" y="0"/>
                </a:lnTo>
                <a:lnTo>
                  <a:pt x="0" y="0"/>
                </a:lnTo>
                <a:lnTo>
                  <a:pt x="0" y="0"/>
                </a:lnTo>
                <a:lnTo>
                  <a:pt x="0" y="0"/>
                </a:lnTo>
                <a:lnTo>
                  <a:pt x="0" y="0"/>
                </a:lnTo>
                <a:lnTo>
                  <a:pt x="2" y="0"/>
                </a:lnTo>
                <a:lnTo>
                  <a:pt x="0" y="0"/>
                </a:lnTo>
                <a:lnTo>
                  <a:pt x="0" y="0"/>
                </a:lnTo>
                <a:lnTo>
                  <a:pt x="0" y="0"/>
                </a:lnTo>
                <a:lnTo>
                  <a:pt x="0" y="0"/>
                </a:lnTo>
                <a:lnTo>
                  <a:pt x="0" y="2"/>
                </a:lnTo>
                <a:lnTo>
                  <a:pt x="0" y="2"/>
                </a:lnTo>
                <a:lnTo>
                  <a:pt x="0" y="2"/>
                </a:lnTo>
                <a:lnTo>
                  <a:pt x="0" y="0"/>
                </a:lnTo>
                <a:lnTo>
                  <a:pt x="0" y="0"/>
                </a:lnTo>
                <a:lnTo>
                  <a:pt x="0" y="0"/>
                </a:lnTo>
                <a:lnTo>
                  <a:pt x="0" y="0"/>
                </a:lnTo>
                <a:lnTo>
                  <a:pt x="0" y="0"/>
                </a:lnTo>
                <a:lnTo>
                  <a:pt x="0" y="0"/>
                </a:lnTo>
                <a:lnTo>
                  <a:pt x="0" y="2"/>
                </a:lnTo>
                <a:lnTo>
                  <a:pt x="2" y="2"/>
                </a:lnTo>
                <a:lnTo>
                  <a:pt x="2" y="0"/>
                </a:lnTo>
                <a:lnTo>
                  <a:pt x="2" y="0"/>
                </a:lnTo>
                <a:lnTo>
                  <a:pt x="0" y="0"/>
                </a:lnTo>
                <a:lnTo>
                  <a:pt x="0" y="0"/>
                </a:lnTo>
                <a:lnTo>
                  <a:pt x="0" y="2"/>
                </a:lnTo>
                <a:lnTo>
                  <a:pt x="0" y="2"/>
                </a:lnTo>
                <a:lnTo>
                  <a:pt x="2" y="2"/>
                </a:lnTo>
                <a:lnTo>
                  <a:pt x="2" y="2"/>
                </a:lnTo>
                <a:lnTo>
                  <a:pt x="0" y="2"/>
                </a:lnTo>
                <a:lnTo>
                  <a:pt x="0" y="2"/>
                </a:lnTo>
                <a:lnTo>
                  <a:pt x="0" y="2"/>
                </a:lnTo>
              </a:path>
            </a:pathLst>
          </a:custGeom>
          <a:noFill/>
          <a:ln w="9525">
            <a:noFill/>
            <a:round/>
            <a:headEnd/>
            <a:tailEnd/>
          </a:ln>
        </p:spPr>
        <p:txBody>
          <a:bodyPr/>
          <a:lstStyle/>
          <a:p>
            <a:pPr>
              <a:spcBef>
                <a:spcPct val="50000"/>
              </a:spcBef>
              <a:buFontTx/>
              <a:buChar char="•"/>
              <a:defRPr/>
            </a:pPr>
            <a:endParaRPr lang="en-US" sz="975" b="0" i="0" dirty="0">
              <a:latin typeface="Arial Regular" charset="0"/>
            </a:endParaRPr>
          </a:p>
        </p:txBody>
      </p:sp>
      <p:sp>
        <p:nvSpPr>
          <p:cNvPr id="314" name="Rectangle 1335"/>
          <p:cNvSpPr>
            <a:spLocks noChangeArrowheads="1"/>
          </p:cNvSpPr>
          <p:nvPr/>
        </p:nvSpPr>
        <p:spPr bwMode="auto">
          <a:xfrm>
            <a:off x="624419" y="5080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5" name="Rectangle 1336"/>
          <p:cNvSpPr>
            <a:spLocks noChangeArrowheads="1"/>
          </p:cNvSpPr>
          <p:nvPr/>
        </p:nvSpPr>
        <p:spPr bwMode="auto">
          <a:xfrm>
            <a:off x="632887" y="4953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6" name="Rectangle 1337"/>
          <p:cNvSpPr>
            <a:spLocks noChangeArrowheads="1"/>
          </p:cNvSpPr>
          <p:nvPr/>
        </p:nvSpPr>
        <p:spPr bwMode="auto">
          <a:xfrm>
            <a:off x="632887" y="4953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7" name="Rectangle 1340"/>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8" name="Rectangle 1341"/>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19" name="Rectangle 1342"/>
          <p:cNvSpPr>
            <a:spLocks noChangeArrowheads="1"/>
          </p:cNvSpPr>
          <p:nvPr/>
        </p:nvSpPr>
        <p:spPr bwMode="auto">
          <a:xfrm>
            <a:off x="624419" y="508000"/>
            <a:ext cx="2116" cy="1588"/>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0" name="Rectangle 1343"/>
          <p:cNvSpPr>
            <a:spLocks noChangeArrowheads="1"/>
          </p:cNvSpPr>
          <p:nvPr/>
        </p:nvSpPr>
        <p:spPr bwMode="auto">
          <a:xfrm>
            <a:off x="624419" y="508000"/>
            <a:ext cx="2116" cy="1588"/>
          </a:xfrm>
          <a:prstGeom prst="rect">
            <a:avLst/>
          </a:prstGeom>
          <a:solidFill>
            <a:srgbClr val="000000"/>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1" name="Rectangle 1344"/>
          <p:cNvSpPr>
            <a:spLocks noChangeArrowheads="1"/>
          </p:cNvSpPr>
          <p:nvPr/>
        </p:nvSpPr>
        <p:spPr bwMode="auto">
          <a:xfrm>
            <a:off x="620187" y="485780"/>
            <a:ext cx="2116" cy="3175"/>
          </a:xfrm>
          <a:prstGeom prst="rect">
            <a:avLst/>
          </a:prstGeom>
          <a:solidFill>
            <a:srgbClr val="FFFFFF"/>
          </a:solidFill>
          <a:ln w="9525">
            <a:noFill/>
            <a:miter lim="800000"/>
            <a:headEnd/>
            <a:tailEnd/>
          </a:ln>
        </p:spPr>
        <p:txBody>
          <a:bodyPr/>
          <a:lstStyle/>
          <a:p>
            <a:pPr>
              <a:spcBef>
                <a:spcPct val="50000"/>
              </a:spcBef>
              <a:buFontTx/>
              <a:buChar char="•"/>
              <a:defRPr/>
            </a:pPr>
            <a:endParaRPr lang="en-US" sz="975" b="0" i="0" dirty="0">
              <a:latin typeface="Arial Regular" charset="0"/>
            </a:endParaRPr>
          </a:p>
        </p:txBody>
      </p:sp>
      <p:sp>
        <p:nvSpPr>
          <p:cNvPr id="322" name="Rectangle 1028"/>
          <p:cNvSpPr>
            <a:spLocks noGrp="1" noChangeArrowheads="1"/>
          </p:cNvSpPr>
          <p:nvPr>
            <p:ph type="dt" sz="half" idx="10"/>
          </p:nvPr>
        </p:nvSpPr>
        <p:spPr>
          <a:xfrm>
            <a:off x="7572593" y="6107067"/>
            <a:ext cx="3752529" cy="306564"/>
          </a:xfrm>
          <a:prstGeom prst="rect">
            <a:avLst/>
          </a:prstGeom>
        </p:spPr>
        <p:txBody>
          <a:bodyPr lIns="0" tIns="0" rIns="0" bIns="0" anchor="ctr"/>
          <a:lstStyle>
            <a:lvl1pPr algn="r">
              <a:defRPr b="0" i="0">
                <a:solidFill>
                  <a:schemeClr val="tx1"/>
                </a:solidFill>
                <a:latin typeface="Arial"/>
                <a:cs typeface="Arial"/>
              </a:defRPr>
            </a:lvl1pPr>
          </a:lstStyle>
          <a:p>
            <a:pPr>
              <a:defRPr/>
            </a:pPr>
            <a:endParaRPr lang="en-US" dirty="0"/>
          </a:p>
        </p:txBody>
      </p:sp>
      <p:sp>
        <p:nvSpPr>
          <p:cNvPr id="330" name="Title 329"/>
          <p:cNvSpPr>
            <a:spLocks noGrp="1"/>
          </p:cNvSpPr>
          <p:nvPr>
            <p:ph type="title" hasCustomPrompt="1"/>
          </p:nvPr>
        </p:nvSpPr>
        <p:spPr>
          <a:xfrm>
            <a:off x="2016832" y="1189798"/>
            <a:ext cx="9295741" cy="1822161"/>
          </a:xfrm>
          <a:prstGeom prst="rect">
            <a:avLst/>
          </a:prstGeom>
        </p:spPr>
        <p:txBody>
          <a:bodyPr lIns="0" tIns="0" rIns="0" bIns="0" anchor="b">
            <a:normAutofit/>
          </a:bodyPr>
          <a:lstStyle>
            <a:lvl1pPr>
              <a:lnSpc>
                <a:spcPct val="100000"/>
              </a:lnSpc>
              <a:spcBef>
                <a:spcPts val="0"/>
              </a:spcBef>
              <a:defRPr sz="3750" b="1" baseline="0">
                <a:solidFill>
                  <a:srgbClr val="021F43"/>
                </a:solidFill>
              </a:defRPr>
            </a:lvl1pPr>
          </a:lstStyle>
          <a:p>
            <a:r>
              <a:rPr lang="en-US" dirty="0"/>
              <a:t>Presentation Title Up to Three Lines at this size</a:t>
            </a:r>
          </a:p>
        </p:txBody>
      </p:sp>
      <p:sp>
        <p:nvSpPr>
          <p:cNvPr id="332" name="Text Placeholder 331"/>
          <p:cNvSpPr>
            <a:spLocks noGrp="1"/>
          </p:cNvSpPr>
          <p:nvPr>
            <p:ph type="body" sz="quarter" idx="13" hasCustomPrompt="1"/>
          </p:nvPr>
        </p:nvSpPr>
        <p:spPr>
          <a:xfrm>
            <a:off x="2033569" y="3000005"/>
            <a:ext cx="9279009" cy="875885"/>
          </a:xfrm>
          <a:prstGeom prst="rect">
            <a:avLst/>
          </a:prstGeom>
        </p:spPr>
        <p:txBody>
          <a:bodyPr lIns="0" tIns="0" rIns="0" bIns="0" anchor="t">
            <a:normAutofit/>
          </a:bodyPr>
          <a:lstStyle>
            <a:lvl1pPr>
              <a:lnSpc>
                <a:spcPct val="100000"/>
              </a:lnSpc>
              <a:spcBef>
                <a:spcPts val="0"/>
              </a:spcBef>
              <a:defRPr sz="1875" b="0" i="0" cap="all" baseline="0">
                <a:solidFill>
                  <a:srgbClr val="021F43"/>
                </a:solidFill>
                <a:latin typeface="+mn-lt"/>
                <a:cs typeface="Andes ExtraLight"/>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dirty="0"/>
              <a:t>Subtitle</a:t>
            </a:r>
            <a:br>
              <a:rPr lang="en-US" dirty="0"/>
            </a:br>
            <a:r>
              <a:rPr lang="en-US" dirty="0"/>
              <a:t>up to Two Lines</a:t>
            </a:r>
          </a:p>
        </p:txBody>
      </p:sp>
      <p:sp>
        <p:nvSpPr>
          <p:cNvPr id="69" name="Text Placeholder 331"/>
          <p:cNvSpPr>
            <a:spLocks noGrp="1"/>
          </p:cNvSpPr>
          <p:nvPr>
            <p:ph type="body" sz="quarter" idx="14" hasCustomPrompt="1"/>
          </p:nvPr>
        </p:nvSpPr>
        <p:spPr>
          <a:xfrm>
            <a:off x="7576097" y="4612641"/>
            <a:ext cx="3761560" cy="1479998"/>
          </a:xfrm>
          <a:prstGeom prst="rect">
            <a:avLst/>
          </a:prstGeom>
        </p:spPr>
        <p:txBody>
          <a:bodyPr lIns="0" tIns="0" rIns="0" bIns="0" anchor="b"/>
          <a:lstStyle>
            <a:lvl1pPr algn="r">
              <a:lnSpc>
                <a:spcPct val="100000"/>
              </a:lnSpc>
              <a:defRPr sz="1125" b="0" i="0" baseline="0">
                <a:solidFill>
                  <a:schemeClr val="tx1"/>
                </a:solidFill>
                <a:latin typeface="Arial"/>
                <a:cs typeface="Arial"/>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Presenter Information</a:t>
            </a:r>
          </a:p>
          <a:p>
            <a:pPr lvl="0"/>
            <a:r>
              <a:rPr lang="en-US"/>
              <a:t>Location</a:t>
            </a:r>
          </a:p>
        </p:txBody>
      </p:sp>
      <p:sp>
        <p:nvSpPr>
          <p:cNvPr id="2" name="Footer Placeholder 1"/>
          <p:cNvSpPr>
            <a:spLocks noGrp="1"/>
          </p:cNvSpPr>
          <p:nvPr>
            <p:ph type="ftr" sz="quarter" idx="15"/>
          </p:nvPr>
        </p:nvSpPr>
        <p:spPr>
          <a:xfrm>
            <a:off x="1919681" y="6417310"/>
            <a:ext cx="9419984" cy="301124"/>
          </a:xfrm>
        </p:spPr>
        <p:txBody>
          <a:bodyPr rIns="0" anchor="t" anchorCtr="0">
            <a:normAutofit/>
          </a:bodyPr>
          <a:lstStyle>
            <a:lvl1pPr>
              <a:defRPr b="0"/>
            </a:lvl1pPr>
          </a:lstStyle>
          <a:p>
            <a:pPr algn="r">
              <a:defRPr/>
            </a:pPr>
            <a:r>
              <a:rPr lang="en-US" dirty="0"/>
              <a:t>Confidential &amp; for IFC Staff Only Working Draft – Discussion Paper Only</a:t>
            </a:r>
          </a:p>
        </p:txBody>
      </p:sp>
      <p:sp>
        <p:nvSpPr>
          <p:cNvPr id="73" name="Rectangle 72"/>
          <p:cNvSpPr/>
          <p:nvPr/>
        </p:nvSpPr>
        <p:spPr bwMode="auto">
          <a:xfrm>
            <a:off x="8952095" y="4308323"/>
            <a:ext cx="3239911" cy="182880"/>
          </a:xfrm>
          <a:prstGeom prst="rect">
            <a:avLst/>
          </a:prstGeom>
          <a:solidFill>
            <a:srgbClr val="00ADE4"/>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86914" marR="0" indent="-86914" algn="l" defTabSz="685783" rtl="0" eaLnBrk="1" fontAlgn="base" latinLnBrk="0" hangingPunct="1">
              <a:lnSpc>
                <a:spcPct val="100000"/>
              </a:lnSpc>
              <a:spcBef>
                <a:spcPct val="50000"/>
              </a:spcBef>
              <a:spcAft>
                <a:spcPct val="0"/>
              </a:spcAft>
              <a:buClrTx/>
              <a:buSzTx/>
              <a:buFontTx/>
              <a:buChar char="•"/>
              <a:tabLst/>
            </a:pPr>
            <a:endParaRPr kumimoji="0" lang="en-US" sz="975" b="0" i="0" u="none" strike="noStrike" cap="none" normalizeH="0" baseline="0" dirty="0">
              <a:ln>
                <a:noFill/>
              </a:ln>
              <a:solidFill>
                <a:schemeClr val="accent3"/>
              </a:solidFill>
              <a:effectLst/>
              <a:latin typeface="Arial Regular" charset="0"/>
              <a:cs typeface="Times New Roman" pitchFamily="18" charset="0"/>
            </a:endParaRPr>
          </a:p>
        </p:txBody>
      </p:sp>
      <p:sp>
        <p:nvSpPr>
          <p:cNvPr id="72" name="Rectangle 71"/>
          <p:cNvSpPr/>
          <p:nvPr/>
        </p:nvSpPr>
        <p:spPr bwMode="auto">
          <a:xfrm>
            <a:off x="3" y="4309534"/>
            <a:ext cx="9302044" cy="182880"/>
          </a:xfrm>
          <a:prstGeom prst="rect">
            <a:avLst/>
          </a:prstGeom>
          <a:solidFill>
            <a:schemeClr val="tx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prstTxWarp prst="textNoShape">
              <a:avLst/>
            </a:prstTxWarp>
          </a:bodyPr>
          <a:lstStyle/>
          <a:p>
            <a:pPr marL="86914" marR="0" indent="-86914" algn="l" defTabSz="685783" rtl="0" eaLnBrk="1" fontAlgn="base" latinLnBrk="0" hangingPunct="1">
              <a:lnSpc>
                <a:spcPct val="100000"/>
              </a:lnSpc>
              <a:spcBef>
                <a:spcPct val="50000"/>
              </a:spcBef>
              <a:spcAft>
                <a:spcPct val="0"/>
              </a:spcAft>
              <a:buClrTx/>
              <a:buSzTx/>
              <a:buFontTx/>
              <a:buChar char="•"/>
              <a:tabLst/>
            </a:pPr>
            <a:endParaRPr kumimoji="0" lang="en-US" sz="975" b="0" i="0" u="none" strike="noStrike" cap="none" normalizeH="0" baseline="0" dirty="0">
              <a:ln>
                <a:noFill/>
              </a:ln>
              <a:solidFill>
                <a:schemeClr val="bg1"/>
              </a:solidFill>
              <a:effectLst/>
              <a:latin typeface="Arial Regular" charset="0"/>
              <a:cs typeface="Times New Roman" pitchFamily="18" charset="0"/>
            </a:endParaRPr>
          </a:p>
        </p:txBody>
      </p:sp>
      <p:pic>
        <p:nvPicPr>
          <p:cNvPr id="67" name="Picture 66">
            <a:extLst>
              <a:ext uri="{FF2B5EF4-FFF2-40B4-BE49-F238E27FC236}">
                <a16:creationId xmlns:a16="http://schemas.microsoft.com/office/drawing/2014/main" id="{E12CF37A-4B29-440D-838E-1BFFD8007D8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76086" y="4908459"/>
            <a:ext cx="5019309" cy="958822"/>
          </a:xfrm>
          <a:prstGeom prst="rect">
            <a:avLst/>
          </a:prstGeom>
        </p:spPr>
      </p:pic>
    </p:spTree>
    <p:extLst>
      <p:ext uri="{BB962C8B-B14F-4D97-AF65-F5344CB8AC3E}">
        <p14:creationId xmlns:p14="http://schemas.microsoft.com/office/powerpoint/2010/main" val="2140013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BLANK title">
    <p:spTree>
      <p:nvGrpSpPr>
        <p:cNvPr id="1" name=""/>
        <p:cNvGrpSpPr/>
        <p:nvPr/>
      </p:nvGrpSpPr>
      <p:grpSpPr>
        <a:xfrm>
          <a:off x="0" y="0"/>
          <a:ext cx="0" cy="0"/>
          <a:chOff x="0" y="0"/>
          <a:chExt cx="0" cy="0"/>
        </a:xfrm>
      </p:grpSpPr>
      <p:sp>
        <p:nvSpPr>
          <p:cNvPr id="4" name="Rectangle 9">
            <a:extLst>
              <a:ext uri="{FF2B5EF4-FFF2-40B4-BE49-F238E27FC236}">
                <a16:creationId xmlns:a16="http://schemas.microsoft.com/office/drawing/2014/main" id="{C3ECE642-877D-554E-AA9E-1163268F1073}"/>
              </a:ext>
            </a:extLst>
          </p:cNvPr>
          <p:cNvSpPr>
            <a:spLocks noChangeArrowheads="1"/>
          </p:cNvSpPr>
          <p:nvPr userDrawn="1"/>
        </p:nvSpPr>
        <p:spPr bwMode="auto">
          <a:xfrm flipV="1">
            <a:off x="0" y="8"/>
            <a:ext cx="12192000" cy="807647"/>
          </a:xfrm>
          <a:prstGeom prst="rect">
            <a:avLst/>
          </a:prstGeom>
          <a:solidFill>
            <a:srgbClr val="033053"/>
          </a:solidFill>
          <a:ln>
            <a:noFill/>
          </a:ln>
          <a:extLst>
            <a:ext uri="{91240B29-F687-4f45-9708-019B960494DF}">
              <a14:hiddenLine xmlns="" xmlns:a14="http://schemas.microsoft.com/office/drawing/2010/main" w="9525">
                <a:solidFill>
                  <a:srgbClr val="000000"/>
                </a:solidFill>
                <a:round/>
                <a:headEnd/>
                <a:tailEnd/>
              </a14:hiddenLine>
            </a:ext>
          </a:extLst>
        </p:spPr>
        <p:txBody>
          <a:bodyPr lIns="68580" tIns="34290" rIns="68580" bIns="34290"/>
          <a:lstStyle/>
          <a:p>
            <a:pPr marL="86912" indent="-86912">
              <a:spcBef>
                <a:spcPct val="50000"/>
              </a:spcBef>
              <a:buFontTx/>
              <a:buChar char="•"/>
            </a:pPr>
            <a:endParaRPr lang="en-US" sz="1000" b="0" dirty="0">
              <a:solidFill>
                <a:schemeClr val="bg1"/>
              </a:solidFill>
            </a:endParaRPr>
          </a:p>
        </p:txBody>
      </p:sp>
      <p:sp>
        <p:nvSpPr>
          <p:cNvPr id="2" name="Title 1"/>
          <p:cNvSpPr>
            <a:spLocks noGrp="1"/>
          </p:cNvSpPr>
          <p:nvPr>
            <p:ph type="title"/>
          </p:nvPr>
        </p:nvSpPr>
        <p:spPr>
          <a:xfrm>
            <a:off x="699845" y="301630"/>
            <a:ext cx="10818819" cy="420269"/>
          </a:xfrm>
          <a:prstGeom prst="rect">
            <a:avLst/>
          </a:prstGeom>
        </p:spPr>
        <p:txBody>
          <a:bodyPr>
            <a:normAutofit/>
          </a:bodyPr>
          <a:lstStyle>
            <a:lvl1pPr>
              <a:defRPr sz="1800">
                <a:solidFill>
                  <a:schemeClr val="bg1"/>
                </a:solidFill>
              </a:defRPr>
            </a:lvl1pPr>
          </a:lstStyle>
          <a:p>
            <a:r>
              <a:rPr lang="en-US" dirty="0"/>
              <a:t>Click to edit Master title style</a:t>
            </a:r>
          </a:p>
        </p:txBody>
      </p:sp>
      <p:sp>
        <p:nvSpPr>
          <p:cNvPr id="7" name="Slide Number Placeholder 2"/>
          <p:cNvSpPr>
            <a:spLocks noGrp="1"/>
          </p:cNvSpPr>
          <p:nvPr>
            <p:ph type="sldNum" sz="quarter" idx="10"/>
          </p:nvPr>
        </p:nvSpPr>
        <p:spPr>
          <a:xfrm>
            <a:off x="5" y="6513045"/>
            <a:ext cx="736377" cy="358440"/>
          </a:xfrm>
        </p:spPr>
        <p:txBody>
          <a:bodyPr anchor="ctr"/>
          <a:lstStyle>
            <a:lvl1pPr algn="ctr">
              <a:defRPr sz="675" b="0">
                <a:solidFill>
                  <a:schemeClr val="tx2">
                    <a:lumMod val="65000"/>
                    <a:lumOff val="35000"/>
                  </a:schemeClr>
                </a:solidFill>
                <a:latin typeface="+mn-lt"/>
              </a:defRPr>
            </a:lvl1pPr>
          </a:lstStyle>
          <a:p>
            <a:pPr>
              <a:defRPr/>
            </a:pPr>
            <a:fld id="{A91C009A-D183-4B06-A7F0-ADEC358427FA}" type="slidenum">
              <a:rPr lang="en-US" smtClean="0"/>
              <a:pPr>
                <a:defRPr/>
              </a:pPr>
              <a:t>‹#›</a:t>
            </a:fld>
            <a:endParaRPr lang="en-US" dirty="0"/>
          </a:p>
        </p:txBody>
      </p:sp>
      <p:pic>
        <p:nvPicPr>
          <p:cNvPr id="8" name="Picture 7">
            <a:extLst>
              <a:ext uri="{FF2B5EF4-FFF2-40B4-BE49-F238E27FC236}">
                <a16:creationId xmlns:a16="http://schemas.microsoft.com/office/drawing/2014/main" id="{7EE41C4C-06EB-4948-BF19-EF12C1075F5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144000" y="6190516"/>
            <a:ext cx="2626600" cy="501751"/>
          </a:xfrm>
          <a:prstGeom prst="rect">
            <a:avLst/>
          </a:prstGeom>
        </p:spPr>
      </p:pic>
    </p:spTree>
    <p:extLst>
      <p:ext uri="{BB962C8B-B14F-4D97-AF65-F5344CB8AC3E}">
        <p14:creationId xmlns:p14="http://schemas.microsoft.com/office/powerpoint/2010/main" val="1373051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F1BB4-4EBE-4256-A0B3-E50407734D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1AB480D-B62F-4440-86A2-AE0709C8DA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AF2B09A-0EC4-493B-9AE3-3E1E1E2D678E}"/>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C1698353-87E8-4117-B74E-104644C887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77137-D90D-4822-860A-2125431C0725}"/>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367679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7C8D0-61B2-476F-83CB-442D49F4BB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94EB4DA-6883-470E-B6D8-970D30EAB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A2212B-C950-4B79-8CBA-F63D8D67ED69}"/>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3585007C-3C94-4F37-9A1A-C4CBC43292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8D984E-365C-4C0E-AB69-9E27DA8DEE27}"/>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4092104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EDE80-8CD3-429B-A3E4-4A197483E6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2DB0B1-8F6E-42B8-B738-36BF7504BEC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9531D7-F27A-4313-97FB-5004478E0B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F996588-24E2-45F8-8168-0BCFB320EB1D}"/>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B3F22987-8352-4AD9-AF01-CB5DA7FD28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D8AFDE-9503-470F-801B-795E2160AEE9}"/>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442215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F2095-7642-436B-B6F4-066D4202FF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B637AC4-2274-488A-9693-A543ECE3E5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5AC8BC2-7A7F-4783-B36C-08C94DC0B9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551DE8D-217C-4035-B6D9-7F655443F3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CE14E3F-1535-430F-A4C9-DCF1333387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CAF4556-3A97-407C-9748-FA9898651BC9}"/>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8" name="Footer Placeholder 7">
            <a:extLst>
              <a:ext uri="{FF2B5EF4-FFF2-40B4-BE49-F238E27FC236}">
                <a16:creationId xmlns:a16="http://schemas.microsoft.com/office/drawing/2014/main" id="{E4588F71-23CF-449B-86FF-54D8C41153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7D77AA6-2036-4D1E-8741-5C78EBDF3DDA}"/>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1026000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B5BAB-789F-4373-81D7-BB58573C49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2318767-8A93-4AFF-A310-619753CAFC92}"/>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4" name="Footer Placeholder 3">
            <a:extLst>
              <a:ext uri="{FF2B5EF4-FFF2-40B4-BE49-F238E27FC236}">
                <a16:creationId xmlns:a16="http://schemas.microsoft.com/office/drawing/2014/main" id="{EA116FF5-1CC6-45F4-B323-1310EE2266E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826972C-574C-4DD3-88D1-87183E448A90}"/>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1729809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BBCAC8-E17C-4941-A866-87BC15A683A7}"/>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3" name="Footer Placeholder 2">
            <a:extLst>
              <a:ext uri="{FF2B5EF4-FFF2-40B4-BE49-F238E27FC236}">
                <a16:creationId xmlns:a16="http://schemas.microsoft.com/office/drawing/2014/main" id="{9A96B126-9009-4DF8-8BA6-2B2C888A9A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EF600E8-30E1-4419-BCF5-DA6C22DE2E21}"/>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2128033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1333-82E0-4ACC-9E2B-073E4B0B65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03C33E-13A8-4EDC-BDB4-3D022581B4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6CC814B-876A-4EAF-AD0C-A4832A8DC0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DEA2FFD-C2F2-4ED6-A5C8-61D3398FF78A}"/>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45BFEC51-6D9B-4198-92EE-CB3F5E78FC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706F7E-983B-411B-BD4A-330C5D14E18E}"/>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973621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337CAC-40AA-4934-B478-3B2A95A9541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D444A96-86E9-4660-824E-BBD7428189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9F85C96-1EDB-42D7-B675-C069FA55DE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A143D2-4ECA-416E-86EF-D2364DEB421C}"/>
              </a:ext>
            </a:extLst>
          </p:cNvPr>
          <p:cNvSpPr>
            <a:spLocks noGrp="1"/>
          </p:cNvSpPr>
          <p:nvPr>
            <p:ph type="dt" sz="half" idx="10"/>
          </p:nvPr>
        </p:nvSpPr>
        <p:spPr/>
        <p:txBody>
          <a:bodyPr/>
          <a:lstStyle/>
          <a:p>
            <a:fld id="{4B9A993B-2D92-49C2-B441-5EB70737408E}" type="datetimeFigureOut">
              <a:rPr lang="en-US" smtClean="0"/>
              <a:t>11/19/2020</a:t>
            </a:fld>
            <a:endParaRPr lang="en-US"/>
          </a:p>
        </p:txBody>
      </p:sp>
      <p:sp>
        <p:nvSpPr>
          <p:cNvPr id="6" name="Footer Placeholder 5">
            <a:extLst>
              <a:ext uri="{FF2B5EF4-FFF2-40B4-BE49-F238E27FC236}">
                <a16:creationId xmlns:a16="http://schemas.microsoft.com/office/drawing/2014/main" id="{6D9D60F2-4D74-4B89-B7BC-8E262D0101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C60454-8895-473A-9E89-F09A292E43DE}"/>
              </a:ext>
            </a:extLst>
          </p:cNvPr>
          <p:cNvSpPr>
            <a:spLocks noGrp="1"/>
          </p:cNvSpPr>
          <p:nvPr>
            <p:ph type="sldNum" sz="quarter" idx="12"/>
          </p:nvPr>
        </p:nvSpPr>
        <p:spPr/>
        <p:txBody>
          <a:bodyPr/>
          <a:lstStyle/>
          <a:p>
            <a:fld id="{38DD84B1-1CB3-48CA-B9C2-98D9027E8B00}" type="slidenum">
              <a:rPr lang="en-US" smtClean="0"/>
              <a:t>‹#›</a:t>
            </a:fld>
            <a:endParaRPr lang="en-US"/>
          </a:p>
        </p:txBody>
      </p:sp>
    </p:spTree>
    <p:extLst>
      <p:ext uri="{BB962C8B-B14F-4D97-AF65-F5344CB8AC3E}">
        <p14:creationId xmlns:p14="http://schemas.microsoft.com/office/powerpoint/2010/main" val="3036027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11C206C-26CD-4DB6-9FCF-2B5D20BBB7D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D40F6B-7BE9-4625-BFAB-304380F96B9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01CE53-9992-4777-B983-E7742E423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9A993B-2D92-49C2-B441-5EB70737408E}" type="datetimeFigureOut">
              <a:rPr lang="en-US" smtClean="0"/>
              <a:t>11/19/2020</a:t>
            </a:fld>
            <a:endParaRPr lang="en-US"/>
          </a:p>
        </p:txBody>
      </p:sp>
      <p:sp>
        <p:nvSpPr>
          <p:cNvPr id="5" name="Footer Placeholder 4">
            <a:extLst>
              <a:ext uri="{FF2B5EF4-FFF2-40B4-BE49-F238E27FC236}">
                <a16:creationId xmlns:a16="http://schemas.microsoft.com/office/drawing/2014/main" id="{E255355C-8F49-4651-ADFC-42B55C0765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5DA3914-A535-4782-8A06-456686DF9D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DD84B1-1CB3-48CA-B9C2-98D9027E8B00}" type="slidenum">
              <a:rPr lang="en-US" smtClean="0"/>
              <a:t>‹#›</a:t>
            </a:fld>
            <a:endParaRPr lang="en-US"/>
          </a:p>
        </p:txBody>
      </p:sp>
    </p:spTree>
    <p:extLst>
      <p:ext uri="{BB962C8B-B14F-4D97-AF65-F5344CB8AC3E}">
        <p14:creationId xmlns:p14="http://schemas.microsoft.com/office/powerpoint/2010/main" val="3085986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D8EC1D-A510-174E-908A-DC116ADB9A8A}"/>
              </a:ext>
            </a:extLst>
          </p:cNvPr>
          <p:cNvPicPr>
            <a:picLocks noChangeAspect="1"/>
          </p:cNvPicPr>
          <p:nvPr/>
        </p:nvPicPr>
        <p:blipFill>
          <a:blip r:embed="rId3"/>
          <a:stretch>
            <a:fillRect/>
          </a:stretch>
        </p:blipFill>
        <p:spPr>
          <a:xfrm>
            <a:off x="1524000" y="-23271"/>
            <a:ext cx="9144000" cy="4086783"/>
          </a:xfrm>
          <a:prstGeom prst="rect">
            <a:avLst/>
          </a:prstGeom>
        </p:spPr>
      </p:pic>
      <p:sp>
        <p:nvSpPr>
          <p:cNvPr id="2" name="TextBox 1"/>
          <p:cNvSpPr txBox="1"/>
          <p:nvPr/>
        </p:nvSpPr>
        <p:spPr>
          <a:xfrm>
            <a:off x="9763126" y="4171954"/>
            <a:ext cx="138564" cy="315471"/>
          </a:xfrm>
          <a:prstGeom prst="rect">
            <a:avLst/>
          </a:prstGeom>
          <a:noFill/>
        </p:spPr>
        <p:txBody>
          <a:bodyPr wrap="none" lIns="68580" tIns="34290" rIns="68580" bIns="34290" rtlCol="0">
            <a:spAutoFit/>
          </a:bodyPr>
          <a:lstStyle/>
          <a:p>
            <a:pPr fontAlgn="base">
              <a:spcBef>
                <a:spcPct val="0"/>
              </a:spcBef>
              <a:spcAft>
                <a:spcPct val="0"/>
              </a:spcAft>
              <a:defRPr/>
            </a:pPr>
            <a:endParaRPr lang="en-US" sz="1600" b="1">
              <a:solidFill>
                <a:srgbClr val="021F43"/>
              </a:solidFill>
              <a:latin typeface="Trebuchet MS" pitchFamily="34" charset="0"/>
              <a:cs typeface="Times New Roman" pitchFamily="18" charset="0"/>
            </a:endParaRPr>
          </a:p>
        </p:txBody>
      </p:sp>
      <p:sp>
        <p:nvSpPr>
          <p:cNvPr id="14" name="Title 9">
            <a:extLst>
              <a:ext uri="{FF2B5EF4-FFF2-40B4-BE49-F238E27FC236}">
                <a16:creationId xmlns:a16="http://schemas.microsoft.com/office/drawing/2014/main" id="{4B28747A-B433-8846-8B95-EB6D57D338BC}"/>
              </a:ext>
            </a:extLst>
          </p:cNvPr>
          <p:cNvSpPr>
            <a:spLocks noGrp="1"/>
          </p:cNvSpPr>
          <p:nvPr>
            <p:ph type="title"/>
          </p:nvPr>
        </p:nvSpPr>
        <p:spPr>
          <a:xfrm>
            <a:off x="2266652" y="786790"/>
            <a:ext cx="7812347" cy="1747490"/>
          </a:xfrm>
        </p:spPr>
        <p:txBody>
          <a:bodyPr anchor="t">
            <a:noAutofit/>
          </a:bodyPr>
          <a:lstStyle/>
          <a:p>
            <a:pPr>
              <a:spcBef>
                <a:spcPts val="600"/>
              </a:spcBef>
              <a:spcAft>
                <a:spcPts val="1200"/>
              </a:spcAft>
            </a:pPr>
            <a:r>
              <a:rPr lang="uk-UA" sz="3600" dirty="0">
                <a:solidFill>
                  <a:schemeClr val="bg1"/>
                </a:solidFill>
              </a:rPr>
              <a:t>Точки зору провайдерів капіталу на розкриття інформації з питань </a:t>
            </a:r>
            <a:r>
              <a:rPr lang="en-US" sz="3600" dirty="0">
                <a:solidFill>
                  <a:schemeClr val="bg1"/>
                </a:solidFill>
              </a:rPr>
              <a:t>ESG</a:t>
            </a:r>
            <a:endParaRPr lang="uk-UA" sz="3600" b="0" dirty="0">
              <a:solidFill>
                <a:schemeClr val="bg1"/>
              </a:solidFill>
              <a:latin typeface="+mn-lt"/>
            </a:endParaRPr>
          </a:p>
        </p:txBody>
      </p:sp>
      <p:sp>
        <p:nvSpPr>
          <p:cNvPr id="8" name="Text Placeholder 6">
            <a:extLst>
              <a:ext uri="{FF2B5EF4-FFF2-40B4-BE49-F238E27FC236}">
                <a16:creationId xmlns:a16="http://schemas.microsoft.com/office/drawing/2014/main" id="{814A875C-25E7-45CC-918F-BCFE0A8662FD}"/>
              </a:ext>
            </a:extLst>
          </p:cNvPr>
          <p:cNvSpPr>
            <a:spLocks noGrp="1"/>
          </p:cNvSpPr>
          <p:nvPr>
            <p:ph type="body" sz="quarter" idx="13"/>
          </p:nvPr>
        </p:nvSpPr>
        <p:spPr>
          <a:xfrm>
            <a:off x="2337217" y="2726224"/>
            <a:ext cx="7671215" cy="1193208"/>
          </a:xfrm>
        </p:spPr>
        <p:txBody>
          <a:bodyPr>
            <a:normAutofit/>
          </a:bodyPr>
          <a:lstStyle/>
          <a:p>
            <a:pPr marL="0" indent="0">
              <a:buNone/>
            </a:pPr>
            <a:r>
              <a:rPr lang="uk-UA" sz="2000" dirty="0">
                <a:solidFill>
                  <a:schemeClr val="bg1"/>
                </a:solidFill>
              </a:rPr>
              <a:t>РІЧАРД ФРЕДЕРІК </a:t>
            </a:r>
            <a:endParaRPr lang="en-US" sz="2000" dirty="0">
              <a:solidFill>
                <a:schemeClr val="bg1"/>
              </a:solidFill>
            </a:endParaRPr>
          </a:p>
          <a:p>
            <a:pPr marL="0" indent="0">
              <a:buNone/>
            </a:pPr>
            <a:r>
              <a:rPr lang="uk-UA" sz="2000" dirty="0">
                <a:solidFill>
                  <a:schemeClr val="bg1"/>
                </a:solidFill>
              </a:rPr>
              <a:t>ПРОВІДНИЙ КОНСУЛЬТАНТ</a:t>
            </a:r>
            <a:r>
              <a:rPr lang="en-GB" sz="2000" dirty="0">
                <a:solidFill>
                  <a:schemeClr val="bg1"/>
                </a:solidFill>
              </a:rPr>
              <a:t>, IFC</a:t>
            </a:r>
            <a:endParaRPr lang="en-US" sz="2000" dirty="0">
              <a:solidFill>
                <a:schemeClr val="bg1"/>
              </a:solidFill>
            </a:endParaRPr>
          </a:p>
          <a:p>
            <a:endParaRPr lang="en-US" sz="1200" dirty="0">
              <a:solidFill>
                <a:schemeClr val="bg1"/>
              </a:solidFill>
            </a:endParaRPr>
          </a:p>
        </p:txBody>
      </p:sp>
      <p:grpSp>
        <p:nvGrpSpPr>
          <p:cNvPr id="6" name="Group 5">
            <a:extLst>
              <a:ext uri="{FF2B5EF4-FFF2-40B4-BE49-F238E27FC236}">
                <a16:creationId xmlns:a16="http://schemas.microsoft.com/office/drawing/2014/main" id="{FFD7F60B-0495-4FE0-BD08-5A11DB0D0F14}"/>
              </a:ext>
            </a:extLst>
          </p:cNvPr>
          <p:cNvGrpSpPr/>
          <p:nvPr/>
        </p:nvGrpSpPr>
        <p:grpSpPr>
          <a:xfrm>
            <a:off x="6269667" y="4867386"/>
            <a:ext cx="3034071" cy="1394517"/>
            <a:chOff x="4735392" y="4826286"/>
            <a:chExt cx="3034071" cy="1394517"/>
          </a:xfrm>
        </p:grpSpPr>
        <p:sp>
          <p:nvSpPr>
            <p:cNvPr id="9" name="Slide Number Placeholder 2">
              <a:extLst>
                <a:ext uri="{FF2B5EF4-FFF2-40B4-BE49-F238E27FC236}">
                  <a16:creationId xmlns:a16="http://schemas.microsoft.com/office/drawing/2014/main" id="{17DEFDBB-A78B-4495-97BE-844210D634B5}"/>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0" name="Picture 9" descr="Graphical user interface, text, application, email&#10;&#10;Description automatically generated">
              <a:extLst>
                <a:ext uri="{FF2B5EF4-FFF2-40B4-BE49-F238E27FC236}">
                  <a16:creationId xmlns:a16="http://schemas.microsoft.com/office/drawing/2014/main" id="{A3166BF3-BC96-4456-A967-96AAC8B7530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371326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4A33B-65D5-4912-985A-6655B2C67545}"/>
              </a:ext>
            </a:extLst>
          </p:cNvPr>
          <p:cNvSpPr>
            <a:spLocks noGrp="1"/>
          </p:cNvSpPr>
          <p:nvPr>
            <p:ph type="title"/>
          </p:nvPr>
        </p:nvSpPr>
        <p:spPr>
          <a:xfrm>
            <a:off x="699845" y="164838"/>
            <a:ext cx="10818819" cy="420269"/>
          </a:xfrm>
        </p:spPr>
        <p:txBody>
          <a:bodyPr>
            <a:noAutofit/>
          </a:bodyPr>
          <a:lstStyle/>
          <a:p>
            <a:r>
              <a:rPr lang="uk-UA" sz="2800" b="1" dirty="0"/>
              <a:t>Закон США про пенсійне забезпечення робить особливий акцент на </a:t>
            </a:r>
            <a:r>
              <a:rPr lang="uk-UA" sz="2800" b="1" dirty="0" err="1"/>
              <a:t>фідуціарні</a:t>
            </a:r>
            <a:r>
              <a:rPr lang="uk-UA" sz="2800" b="1" dirty="0"/>
              <a:t> обов’язки перед </a:t>
            </a:r>
            <a:r>
              <a:rPr lang="uk-UA" sz="2800" b="1" dirty="0" err="1"/>
              <a:t>бенефіціарами</a:t>
            </a:r>
            <a:r>
              <a:rPr lang="uk-UA" sz="2800" b="1" dirty="0"/>
              <a:t> </a:t>
            </a:r>
          </a:p>
        </p:txBody>
      </p:sp>
      <p:sp>
        <p:nvSpPr>
          <p:cNvPr id="3" name="Content Placeholder 2">
            <a:extLst>
              <a:ext uri="{FF2B5EF4-FFF2-40B4-BE49-F238E27FC236}">
                <a16:creationId xmlns:a16="http://schemas.microsoft.com/office/drawing/2014/main" id="{9102EA1C-D32F-4884-B6F0-E1D7E667A1EF}"/>
              </a:ext>
            </a:extLst>
          </p:cNvPr>
          <p:cNvSpPr>
            <a:spLocks noGrp="1"/>
          </p:cNvSpPr>
          <p:nvPr>
            <p:ph idx="4294967295"/>
          </p:nvPr>
        </p:nvSpPr>
        <p:spPr>
          <a:xfrm>
            <a:off x="482886" y="1178353"/>
            <a:ext cx="11035778" cy="4351338"/>
          </a:xfrm>
        </p:spPr>
        <p:txBody>
          <a:bodyPr>
            <a:normAutofit fontScale="92500" lnSpcReduction="20000"/>
          </a:bodyPr>
          <a:lstStyle/>
          <a:p>
            <a:r>
              <a:rPr lang="uk-UA" dirty="0"/>
              <a:t>Міністерство праці США видало остаточну постанову у світлі останніх тенденцій, пов'язаних з </a:t>
            </a:r>
            <a:r>
              <a:rPr lang="en-US" dirty="0"/>
              <a:t>ESG </a:t>
            </a:r>
            <a:r>
              <a:rPr lang="uk-UA" dirty="0"/>
              <a:t>інвестиціями</a:t>
            </a:r>
            <a:endParaRPr lang="en-US" dirty="0"/>
          </a:p>
          <a:p>
            <a:r>
              <a:rPr lang="uk-UA" dirty="0"/>
              <a:t>Зміни вимагають, щоб </a:t>
            </a:r>
            <a:r>
              <a:rPr lang="uk-UA" dirty="0" err="1"/>
              <a:t>фідуціари</a:t>
            </a:r>
            <a:r>
              <a:rPr lang="uk-UA" dirty="0"/>
              <a:t> плану вибирали інвестиції та напрямки інвестування на основі фінансових факторів - тобто, будь-якого фактору, який за оцінками </a:t>
            </a:r>
            <a:r>
              <a:rPr lang="uk-UA" dirty="0" err="1"/>
              <a:t>фідуціара</a:t>
            </a:r>
            <a:r>
              <a:rPr lang="uk-UA" dirty="0"/>
              <a:t> матиме суттєвий вплив на ризики та/або доходність інвестиції.</a:t>
            </a:r>
            <a:endParaRPr lang="en-US" dirty="0"/>
          </a:p>
          <a:p>
            <a:r>
              <a:rPr lang="uk-UA" dirty="0"/>
              <a:t>Міністр праці США: «Це правило гарантуватиме, що </a:t>
            </a:r>
            <a:r>
              <a:rPr lang="uk-UA" dirty="0" err="1"/>
              <a:t>фідуціари</a:t>
            </a:r>
            <a:r>
              <a:rPr lang="uk-UA" dirty="0"/>
              <a:t> пенсійного плану будуть зосереджені на фінансових інтересах учасників та </a:t>
            </a:r>
            <a:r>
              <a:rPr lang="uk-UA" dirty="0" err="1"/>
              <a:t>бенефіціарів</a:t>
            </a:r>
            <a:r>
              <a:rPr lang="uk-UA" dirty="0"/>
              <a:t> пенсійного плану, а не на інших нематеріальних чи політичних цілях».</a:t>
            </a:r>
            <a:endParaRPr lang="en-US" dirty="0"/>
          </a:p>
          <a:p>
            <a:r>
              <a:rPr lang="uk-UA" dirty="0"/>
              <a:t>Заступник Міністра праці: «</a:t>
            </a:r>
            <a:r>
              <a:rPr lang="uk-UA" dirty="0" err="1"/>
              <a:t>Фідуціари</a:t>
            </a:r>
            <a:r>
              <a:rPr lang="uk-UA" dirty="0"/>
              <a:t> пенсійного плану ніколи не повинні жертвувати інтересами учасників заради досягнення інших нефінансових цілей».</a:t>
            </a:r>
            <a:r>
              <a:rPr lang="en-US" dirty="0"/>
              <a:t> </a:t>
            </a:r>
          </a:p>
        </p:txBody>
      </p:sp>
      <p:grpSp>
        <p:nvGrpSpPr>
          <p:cNvPr id="4" name="Group 3">
            <a:extLst>
              <a:ext uri="{FF2B5EF4-FFF2-40B4-BE49-F238E27FC236}">
                <a16:creationId xmlns:a16="http://schemas.microsoft.com/office/drawing/2014/main" id="{53B598ED-3C5D-4043-8208-D9DF4FFEBA95}"/>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1F86A324-3A71-4788-9FAF-8758AF687778}"/>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A049607E-DB00-4B50-A85C-DAAC70F3F11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
        <p:nvSpPr>
          <p:cNvPr id="7" name="TextBox 6">
            <a:extLst>
              <a:ext uri="{FF2B5EF4-FFF2-40B4-BE49-F238E27FC236}">
                <a16:creationId xmlns:a16="http://schemas.microsoft.com/office/drawing/2014/main" id="{080F90CD-9EEC-4DC3-9869-66E8AE82E55C}"/>
              </a:ext>
            </a:extLst>
          </p:cNvPr>
          <p:cNvSpPr txBox="1"/>
          <p:nvPr/>
        </p:nvSpPr>
        <p:spPr>
          <a:xfrm>
            <a:off x="881114" y="5597384"/>
            <a:ext cx="6098240" cy="369332"/>
          </a:xfrm>
          <a:prstGeom prst="rect">
            <a:avLst/>
          </a:prstGeom>
          <a:noFill/>
        </p:spPr>
        <p:txBody>
          <a:bodyPr wrap="square">
            <a:spAutoFit/>
          </a:bodyPr>
          <a:lstStyle/>
          <a:p>
            <a:r>
              <a:rPr lang="en-US" b="1" dirty="0"/>
              <a:t>Source: US Department of Labor, October 30, 2020</a:t>
            </a:r>
          </a:p>
        </p:txBody>
      </p:sp>
    </p:spTree>
    <p:extLst>
      <p:ext uri="{BB962C8B-B14F-4D97-AF65-F5344CB8AC3E}">
        <p14:creationId xmlns:p14="http://schemas.microsoft.com/office/powerpoint/2010/main" val="3835248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uk-UA" sz="2800" b="1" dirty="0"/>
              <a:t>Обґрунтування </a:t>
            </a:r>
            <a:r>
              <a:rPr lang="en-GB" sz="2800" b="1" dirty="0"/>
              <a:t>ESG </a:t>
            </a:r>
            <a:r>
              <a:rPr lang="uk-UA" sz="2800" b="1" dirty="0"/>
              <a:t>для професійних інвесторів </a:t>
            </a:r>
            <a:endParaRPr lang="en-GB" sz="2800" b="1" dirty="0"/>
          </a:p>
        </p:txBody>
      </p:sp>
      <p:sp>
        <p:nvSpPr>
          <p:cNvPr id="4" name="Slide Number Placeholder 3"/>
          <p:cNvSpPr>
            <a:spLocks noGrp="1"/>
          </p:cNvSpPr>
          <p:nvPr>
            <p:ph type="sldNum" sz="quarter" idx="10"/>
          </p:nvPr>
        </p:nvSpPr>
        <p:spPr/>
        <p:txBody>
          <a:bodyPr/>
          <a:lstStyle/>
          <a:p>
            <a:fld id="{7BEE0E23-3778-48E4-ADB1-903FD52B093A}" type="slidenum">
              <a:rPr lang="en-US" smtClean="0"/>
              <a:pPr/>
              <a:t>11</a:t>
            </a:fld>
            <a:endParaRPr lang="en-US"/>
          </a:p>
        </p:txBody>
      </p:sp>
      <p:sp>
        <p:nvSpPr>
          <p:cNvPr id="3" name="Content Placeholder 2"/>
          <p:cNvSpPr>
            <a:spLocks noGrp="1"/>
          </p:cNvSpPr>
          <p:nvPr>
            <p:ph sz="quarter" idx="4294967295"/>
          </p:nvPr>
        </p:nvSpPr>
        <p:spPr>
          <a:xfrm>
            <a:off x="699845" y="1075611"/>
            <a:ext cx="10515600" cy="4351338"/>
          </a:xfrm>
        </p:spPr>
        <p:txBody>
          <a:bodyPr>
            <a:normAutofit/>
          </a:bodyPr>
          <a:lstStyle/>
          <a:p>
            <a:r>
              <a:rPr lang="uk-UA" dirty="0"/>
              <a:t>Прихильники сталого розвитку хочуть, щоб компанії акцентували увагу на ширшому соціальному впливі. Два види прихильників:</a:t>
            </a:r>
          </a:p>
          <a:p>
            <a:pPr marL="914400" lvl="1" indent="-514350">
              <a:buFont typeface="+mj-lt"/>
              <a:buAutoNum type="arabicPeriod"/>
            </a:pPr>
            <a:r>
              <a:rPr lang="uk-UA" dirty="0"/>
              <a:t>Ті, які керуються моральними цінностями (робити правильні речі)</a:t>
            </a:r>
          </a:p>
          <a:p>
            <a:pPr marL="914400" lvl="1" indent="-514350">
              <a:buFont typeface="+mj-lt"/>
              <a:buAutoNum type="arabicPeriod"/>
            </a:pPr>
            <a:r>
              <a:rPr lang="uk-UA" dirty="0"/>
              <a:t>Розумний егоїзм (правильні речі мають економічний сенс)</a:t>
            </a:r>
          </a:p>
          <a:p>
            <a:r>
              <a:rPr lang="uk-UA" dirty="0"/>
              <a:t>Максимізація доходу за умови врахування ESG </a:t>
            </a:r>
          </a:p>
          <a:p>
            <a:r>
              <a:rPr lang="uk-UA" dirty="0"/>
              <a:t>Компанії підтримують позитивні відносини зі </a:t>
            </a:r>
            <a:r>
              <a:rPr lang="uk-UA" dirty="0" err="1"/>
              <a:t>стейкхолдерами</a:t>
            </a:r>
            <a:r>
              <a:rPr lang="uk-UA" dirty="0"/>
              <a:t> задля:</a:t>
            </a:r>
          </a:p>
          <a:p>
            <a:pPr lvl="1"/>
            <a:r>
              <a:rPr lang="uk-UA" dirty="0"/>
              <a:t>Максимізації конкурентних переваг </a:t>
            </a:r>
          </a:p>
          <a:p>
            <a:pPr lvl="1"/>
            <a:r>
              <a:rPr lang="uk-UA" dirty="0" err="1"/>
              <a:t>Mінімізації</a:t>
            </a:r>
            <a:r>
              <a:rPr lang="uk-UA" dirty="0"/>
              <a:t> операційних і репутаційних ризиків</a:t>
            </a:r>
          </a:p>
          <a:p>
            <a:r>
              <a:rPr lang="uk-UA" dirty="0"/>
              <a:t>Відсутність яскраво вираженого соціального «порядку денного»</a:t>
            </a:r>
          </a:p>
        </p:txBody>
      </p:sp>
      <p:grpSp>
        <p:nvGrpSpPr>
          <p:cNvPr id="5" name="Group 4">
            <a:extLst>
              <a:ext uri="{FF2B5EF4-FFF2-40B4-BE49-F238E27FC236}">
                <a16:creationId xmlns:a16="http://schemas.microsoft.com/office/drawing/2014/main" id="{498A819E-78A6-46CD-8DFC-73B4184DEA7F}"/>
              </a:ext>
            </a:extLst>
          </p:cNvPr>
          <p:cNvGrpSpPr/>
          <p:nvPr/>
        </p:nvGrpSpPr>
        <p:grpSpPr>
          <a:xfrm>
            <a:off x="6263367" y="5375579"/>
            <a:ext cx="3034071" cy="1394517"/>
            <a:chOff x="4735392" y="4826286"/>
            <a:chExt cx="3034071" cy="1394517"/>
          </a:xfrm>
        </p:grpSpPr>
        <p:sp>
          <p:nvSpPr>
            <p:cNvPr id="6" name="Slide Number Placeholder 2">
              <a:extLst>
                <a:ext uri="{FF2B5EF4-FFF2-40B4-BE49-F238E27FC236}">
                  <a16:creationId xmlns:a16="http://schemas.microsoft.com/office/drawing/2014/main" id="{5C2F2C3A-648C-4324-8E61-35B2FA86F66B}"/>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7" name="Picture 6" descr="Graphical user interface, text, application, email&#10;&#10;Description automatically generated">
              <a:extLst>
                <a:ext uri="{FF2B5EF4-FFF2-40B4-BE49-F238E27FC236}">
                  <a16:creationId xmlns:a16="http://schemas.microsoft.com/office/drawing/2014/main" id="{F0900FB4-224F-4351-A732-BB87717BC2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D5048-C17B-4692-9E40-125C49469C5B}"/>
              </a:ext>
            </a:extLst>
          </p:cNvPr>
          <p:cNvSpPr>
            <a:spLocks noGrp="1"/>
          </p:cNvSpPr>
          <p:nvPr>
            <p:ph type="title"/>
          </p:nvPr>
        </p:nvSpPr>
        <p:spPr/>
        <p:txBody>
          <a:bodyPr>
            <a:normAutofit/>
          </a:bodyPr>
          <a:lstStyle/>
          <a:p>
            <a:r>
              <a:rPr lang="uk-UA" b="1" dirty="0">
                <a:solidFill>
                  <a:schemeClr val="accent5">
                    <a:lumMod val="75000"/>
                  </a:schemeClr>
                </a:solidFill>
              </a:rPr>
              <a:t>Стандарти розкриття інформації</a:t>
            </a:r>
            <a:endParaRPr lang="en-US" b="1" dirty="0">
              <a:solidFill>
                <a:schemeClr val="accent5">
                  <a:lumMod val="75000"/>
                </a:schemeClr>
              </a:solidFill>
            </a:endParaRPr>
          </a:p>
        </p:txBody>
      </p:sp>
    </p:spTree>
    <p:extLst>
      <p:ext uri="{BB962C8B-B14F-4D97-AF65-F5344CB8AC3E}">
        <p14:creationId xmlns:p14="http://schemas.microsoft.com/office/powerpoint/2010/main" val="1960851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62CB5-CC16-43B6-865C-AA1C7D9F4E3D}"/>
              </a:ext>
            </a:extLst>
          </p:cNvPr>
          <p:cNvSpPr>
            <a:spLocks noGrp="1"/>
          </p:cNvSpPr>
          <p:nvPr>
            <p:ph type="title"/>
          </p:nvPr>
        </p:nvSpPr>
        <p:spPr/>
        <p:txBody>
          <a:bodyPr>
            <a:noAutofit/>
          </a:bodyPr>
          <a:lstStyle/>
          <a:p>
            <a:r>
              <a:rPr lang="uk-UA" sz="2800" b="1" dirty="0"/>
              <a:t>Інвестори незадоволені джерелами даних </a:t>
            </a:r>
          </a:p>
        </p:txBody>
      </p:sp>
      <p:sp>
        <p:nvSpPr>
          <p:cNvPr id="3" name="Content Placeholder 2">
            <a:extLst>
              <a:ext uri="{FF2B5EF4-FFF2-40B4-BE49-F238E27FC236}">
                <a16:creationId xmlns:a16="http://schemas.microsoft.com/office/drawing/2014/main" id="{BE194136-A0AF-448D-A04F-CA9E61AC28B7}"/>
              </a:ext>
            </a:extLst>
          </p:cNvPr>
          <p:cNvSpPr>
            <a:spLocks noGrp="1"/>
          </p:cNvSpPr>
          <p:nvPr>
            <p:ph idx="4294967295"/>
          </p:nvPr>
        </p:nvSpPr>
        <p:spPr>
          <a:xfrm>
            <a:off x="699845" y="1085885"/>
            <a:ext cx="10515600" cy="4351338"/>
          </a:xfrm>
        </p:spPr>
        <p:txBody>
          <a:bodyPr/>
          <a:lstStyle/>
          <a:p>
            <a:r>
              <a:rPr lang="uk-UA" dirty="0"/>
              <a:t>Різні стандарти </a:t>
            </a:r>
            <a:endParaRPr lang="en-US" dirty="0"/>
          </a:p>
          <a:p>
            <a:r>
              <a:rPr lang="uk-UA" dirty="0" err="1"/>
              <a:t>Релевантність</a:t>
            </a:r>
            <a:r>
              <a:rPr lang="uk-UA" dirty="0"/>
              <a:t> окремих індикаторів є сумнівною </a:t>
            </a:r>
            <a:r>
              <a:rPr lang="en-US" dirty="0"/>
              <a:t> </a:t>
            </a:r>
          </a:p>
          <a:p>
            <a:r>
              <a:rPr lang="uk-UA" dirty="0"/>
              <a:t>Не зовсім ясно, як визначати вагомість різних аспектів </a:t>
            </a:r>
            <a:r>
              <a:rPr lang="en-US" dirty="0"/>
              <a:t>ESG </a:t>
            </a:r>
            <a:r>
              <a:rPr lang="uk-UA" dirty="0"/>
              <a:t>та індикаторів </a:t>
            </a:r>
            <a:endParaRPr lang="en-US" dirty="0"/>
          </a:p>
          <a:p>
            <a:r>
              <a:rPr lang="uk-UA" dirty="0"/>
              <a:t>Як оцінити нематеріальні аспекти та інтегрувати їх в інвестиційні рішення</a:t>
            </a:r>
            <a:endParaRPr lang="en-US" dirty="0"/>
          </a:p>
          <a:p>
            <a:r>
              <a:rPr lang="uk-UA" dirty="0"/>
              <a:t>Вразливість якості даних до маніпуляцій</a:t>
            </a:r>
            <a:endParaRPr lang="en-US" dirty="0"/>
          </a:p>
          <a:p>
            <a:r>
              <a:rPr lang="uk-UA" dirty="0"/>
              <a:t>«</a:t>
            </a:r>
            <a:r>
              <a:rPr lang="uk-UA" dirty="0" err="1"/>
              <a:t>Екозамилювання</a:t>
            </a:r>
            <a:r>
              <a:rPr lang="uk-UA" dirty="0"/>
              <a:t>»/</a:t>
            </a:r>
            <a:r>
              <a:rPr lang="uk-UA" dirty="0" err="1"/>
              <a:t>грінвошінг</a:t>
            </a:r>
            <a:r>
              <a:rPr lang="uk-UA" dirty="0"/>
              <a:t> </a:t>
            </a:r>
            <a:endParaRPr lang="en-US" dirty="0"/>
          </a:p>
          <a:p>
            <a:endParaRPr lang="en-US" dirty="0"/>
          </a:p>
        </p:txBody>
      </p:sp>
      <p:grpSp>
        <p:nvGrpSpPr>
          <p:cNvPr id="4" name="Group 3">
            <a:extLst>
              <a:ext uri="{FF2B5EF4-FFF2-40B4-BE49-F238E27FC236}">
                <a16:creationId xmlns:a16="http://schemas.microsoft.com/office/drawing/2014/main" id="{99313663-A1E6-4496-87B3-CD880DB3E9BE}"/>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5524E216-8E0B-47CA-A406-1C953DFFFD5A}"/>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55A3B5C9-50F2-406E-8F12-6F460B5C9A9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2021177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uk-UA" sz="2800" b="1" dirty="0"/>
              <a:t>Світ стандартів </a:t>
            </a:r>
            <a:endParaRPr lang="en-US" sz="2800" b="1" dirty="0"/>
          </a:p>
        </p:txBody>
      </p:sp>
      <p:sp>
        <p:nvSpPr>
          <p:cNvPr id="8" name="Slide Number Placeholder 7"/>
          <p:cNvSpPr>
            <a:spLocks noGrp="1"/>
          </p:cNvSpPr>
          <p:nvPr>
            <p:ph type="sldNum" sz="quarter" idx="10"/>
          </p:nvPr>
        </p:nvSpPr>
        <p:spPr/>
        <p:txBody>
          <a:bodyPr/>
          <a:lstStyle/>
          <a:p>
            <a:fld id="{7BEE0E23-3778-48E4-ADB1-903FD52B093A}" type="slidenum">
              <a:rPr lang="en-US" smtClean="0"/>
              <a:pPr/>
              <a:t>14</a:t>
            </a:fld>
            <a:endParaRPr lang="en-US"/>
          </a:p>
        </p:txBody>
      </p:sp>
      <p:sp>
        <p:nvSpPr>
          <p:cNvPr id="4" name="Text Placeholder 3"/>
          <p:cNvSpPr>
            <a:spLocks noGrp="1"/>
          </p:cNvSpPr>
          <p:nvPr>
            <p:ph type="body" idx="4294967295"/>
          </p:nvPr>
        </p:nvSpPr>
        <p:spPr>
          <a:xfrm>
            <a:off x="606176" y="760776"/>
            <a:ext cx="5157788" cy="823912"/>
          </a:xfrm>
        </p:spPr>
        <p:txBody>
          <a:bodyPr>
            <a:normAutofit/>
          </a:bodyPr>
          <a:lstStyle/>
          <a:p>
            <a:r>
              <a:rPr lang="uk-UA" dirty="0"/>
              <a:t>Види стандартів </a:t>
            </a:r>
            <a:endParaRPr lang="en-GB" dirty="0"/>
          </a:p>
        </p:txBody>
      </p:sp>
      <p:sp>
        <p:nvSpPr>
          <p:cNvPr id="5" name="Text Placeholder 4"/>
          <p:cNvSpPr>
            <a:spLocks noGrp="1"/>
          </p:cNvSpPr>
          <p:nvPr>
            <p:ph type="body" sz="half" idx="4294967295"/>
          </p:nvPr>
        </p:nvSpPr>
        <p:spPr>
          <a:xfrm>
            <a:off x="6875249" y="760776"/>
            <a:ext cx="5183187" cy="522037"/>
          </a:xfrm>
        </p:spPr>
        <p:txBody>
          <a:bodyPr/>
          <a:lstStyle/>
          <a:p>
            <a:r>
              <a:rPr lang="uk-UA" dirty="0"/>
              <a:t>Деякі приклади </a:t>
            </a:r>
            <a:endParaRPr lang="en-GB" dirty="0"/>
          </a:p>
        </p:txBody>
      </p:sp>
      <p:sp>
        <p:nvSpPr>
          <p:cNvPr id="3" name="Content Placeholder 2"/>
          <p:cNvSpPr>
            <a:spLocks noGrp="1"/>
          </p:cNvSpPr>
          <p:nvPr>
            <p:ph sz="half" idx="4294967295"/>
          </p:nvPr>
        </p:nvSpPr>
        <p:spPr>
          <a:xfrm>
            <a:off x="606176" y="1195748"/>
            <a:ext cx="5157788" cy="4635500"/>
          </a:xfrm>
        </p:spPr>
        <p:txBody>
          <a:bodyPr>
            <a:noAutofit/>
          </a:bodyPr>
          <a:lstStyle/>
          <a:p>
            <a:r>
              <a:rPr lang="uk-UA" sz="1400" b="1" dirty="0"/>
              <a:t>Тематичні</a:t>
            </a:r>
            <a:r>
              <a:rPr lang="en-US" sz="1400" b="1" dirty="0"/>
              <a:t>:</a:t>
            </a:r>
          </a:p>
          <a:p>
            <a:pPr lvl="1">
              <a:spcBef>
                <a:spcPts val="0"/>
              </a:spcBef>
            </a:pPr>
            <a:r>
              <a:rPr lang="en-US" sz="1400" b="1" dirty="0"/>
              <a:t>(E) </a:t>
            </a:r>
            <a:r>
              <a:rPr lang="uk-UA" sz="1400" b="1" dirty="0"/>
              <a:t>Екологічні </a:t>
            </a:r>
            <a:endParaRPr lang="en-US" sz="1400" b="1" dirty="0"/>
          </a:p>
          <a:p>
            <a:pPr lvl="1">
              <a:spcBef>
                <a:spcPts val="0"/>
              </a:spcBef>
            </a:pPr>
            <a:r>
              <a:rPr lang="en-US" sz="1400" b="1" dirty="0"/>
              <a:t>(S) </a:t>
            </a:r>
            <a:r>
              <a:rPr lang="uk-UA" sz="1400" b="1" dirty="0"/>
              <a:t>Соціальні </a:t>
            </a:r>
            <a:endParaRPr lang="en-US" sz="1400" b="1" dirty="0"/>
          </a:p>
          <a:p>
            <a:pPr lvl="1">
              <a:spcBef>
                <a:spcPts val="0"/>
              </a:spcBef>
            </a:pPr>
            <a:r>
              <a:rPr lang="en-US" sz="1400" b="1" dirty="0"/>
              <a:t>(G) </a:t>
            </a:r>
            <a:r>
              <a:rPr lang="uk-UA" sz="1400" b="1" dirty="0"/>
              <a:t>Корпоративне управління </a:t>
            </a:r>
            <a:endParaRPr lang="en-US" sz="1400" b="1" dirty="0"/>
          </a:p>
          <a:p>
            <a:pPr lvl="1">
              <a:spcBef>
                <a:spcPts val="0"/>
              </a:spcBef>
            </a:pPr>
            <a:r>
              <a:rPr lang="uk-UA" sz="1400" b="1" dirty="0"/>
              <a:t>Корупція </a:t>
            </a:r>
            <a:endParaRPr lang="en-US" sz="1400" b="1" dirty="0"/>
          </a:p>
          <a:p>
            <a:pPr lvl="1">
              <a:spcBef>
                <a:spcPts val="0"/>
              </a:spcBef>
            </a:pPr>
            <a:r>
              <a:rPr lang="uk-UA" sz="1400" b="1" dirty="0"/>
              <a:t>Голосування </a:t>
            </a:r>
            <a:endParaRPr lang="en-US" sz="1400" b="1" dirty="0"/>
          </a:p>
          <a:p>
            <a:r>
              <a:rPr lang="ru-RU" sz="1400" b="1" dirty="0"/>
              <a:t>Орган</a:t>
            </a:r>
            <a:r>
              <a:rPr lang="uk-UA" sz="1400" b="1" dirty="0" err="1"/>
              <a:t>ізаційні</a:t>
            </a:r>
            <a:r>
              <a:rPr lang="en-US" sz="1400" b="1" dirty="0"/>
              <a:t>:</a:t>
            </a:r>
          </a:p>
          <a:p>
            <a:pPr lvl="1">
              <a:spcBef>
                <a:spcPts val="0"/>
              </a:spcBef>
            </a:pPr>
            <a:r>
              <a:rPr lang="uk-UA" sz="1400" b="1" dirty="0"/>
              <a:t>Інвестор</a:t>
            </a:r>
            <a:endParaRPr lang="en-US" sz="1400" b="1" dirty="0"/>
          </a:p>
          <a:p>
            <a:pPr lvl="1">
              <a:spcBef>
                <a:spcPts val="0"/>
              </a:spcBef>
            </a:pPr>
            <a:r>
              <a:rPr lang="uk-UA" sz="1400" b="1" dirty="0"/>
              <a:t>Бізнес </a:t>
            </a:r>
            <a:endParaRPr lang="en-US" sz="1400" b="1" dirty="0"/>
          </a:p>
          <a:p>
            <a:r>
              <a:rPr lang="uk-UA" sz="1400" b="1" dirty="0"/>
              <a:t>Функціональні</a:t>
            </a:r>
            <a:r>
              <a:rPr lang="en-US" sz="1400" b="1" dirty="0"/>
              <a:t>: </a:t>
            </a:r>
          </a:p>
          <a:p>
            <a:pPr lvl="1">
              <a:spcBef>
                <a:spcPts val="0"/>
              </a:spcBef>
            </a:pPr>
            <a:r>
              <a:rPr lang="uk-UA" sz="1400" b="1" dirty="0"/>
              <a:t>Бухоблік та аудит </a:t>
            </a:r>
            <a:endParaRPr lang="en-US" sz="1400" b="1" dirty="0"/>
          </a:p>
          <a:p>
            <a:pPr lvl="1">
              <a:spcBef>
                <a:spcPts val="0"/>
              </a:spcBef>
            </a:pPr>
            <a:r>
              <a:rPr lang="uk-UA" sz="1400" b="1" dirty="0"/>
              <a:t>Внутрішній аудит </a:t>
            </a:r>
            <a:endParaRPr lang="en-US" sz="1400" b="1" dirty="0"/>
          </a:p>
          <a:p>
            <a:pPr lvl="1">
              <a:spcBef>
                <a:spcPts val="0"/>
              </a:spcBef>
            </a:pPr>
            <a:r>
              <a:rPr lang="uk-UA" sz="1400" b="1" dirty="0"/>
              <a:t>Комітет з аудиту</a:t>
            </a:r>
            <a:endParaRPr lang="en-US" sz="1400" b="1" dirty="0"/>
          </a:p>
          <a:p>
            <a:pPr lvl="1">
              <a:spcBef>
                <a:spcPts val="0"/>
              </a:spcBef>
            </a:pPr>
            <a:r>
              <a:rPr lang="uk-UA" sz="1400" b="1" dirty="0"/>
              <a:t>Розкриття інформації </a:t>
            </a:r>
            <a:r>
              <a:rPr lang="en-US" sz="1400" b="1" dirty="0"/>
              <a:t> </a:t>
            </a:r>
          </a:p>
          <a:p>
            <a:pPr lvl="1">
              <a:spcBef>
                <a:spcPts val="0"/>
              </a:spcBef>
            </a:pPr>
            <a:r>
              <a:rPr lang="uk-UA" sz="1400" b="1" dirty="0"/>
              <a:t>Винагорода </a:t>
            </a:r>
            <a:endParaRPr lang="en-US" sz="1400" b="1" dirty="0"/>
          </a:p>
          <a:p>
            <a:r>
              <a:rPr lang="uk-UA" sz="1400" b="1" dirty="0"/>
              <a:t>Географічні</a:t>
            </a:r>
            <a:r>
              <a:rPr lang="en-US" sz="1400" b="1" dirty="0"/>
              <a:t>:</a:t>
            </a:r>
          </a:p>
          <a:p>
            <a:pPr lvl="1">
              <a:spcBef>
                <a:spcPts val="0"/>
              </a:spcBef>
            </a:pPr>
            <a:r>
              <a:rPr lang="uk-UA" sz="1400" b="1" dirty="0"/>
              <a:t>Національні</a:t>
            </a:r>
            <a:endParaRPr lang="en-US" sz="1400" b="1" dirty="0"/>
          </a:p>
          <a:p>
            <a:pPr lvl="1">
              <a:spcBef>
                <a:spcPts val="0"/>
              </a:spcBef>
            </a:pPr>
            <a:r>
              <a:rPr lang="uk-UA" sz="1400" b="1" dirty="0"/>
              <a:t>Міжнародні </a:t>
            </a:r>
            <a:endParaRPr lang="en-US" sz="1400" b="1" dirty="0"/>
          </a:p>
          <a:p>
            <a:r>
              <a:rPr lang="uk-UA" sz="1400" b="1" dirty="0"/>
              <a:t>Галузеві</a:t>
            </a:r>
            <a:r>
              <a:rPr lang="en-US" sz="1400" b="1" dirty="0"/>
              <a:t>:</a:t>
            </a:r>
          </a:p>
          <a:p>
            <a:pPr lvl="1">
              <a:spcBef>
                <a:spcPts val="0"/>
              </a:spcBef>
            </a:pPr>
            <a:r>
              <a:rPr lang="uk-UA" sz="1400" b="1" dirty="0"/>
              <a:t>Сільське господарство </a:t>
            </a:r>
            <a:endParaRPr lang="en-US" sz="1400" b="1" dirty="0"/>
          </a:p>
          <a:p>
            <a:pPr lvl="1">
              <a:spcBef>
                <a:spcPts val="0"/>
              </a:spcBef>
            </a:pPr>
            <a:r>
              <a:rPr lang="ru-RU" sz="1400" b="1" dirty="0" err="1"/>
              <a:t>Видобувна</a:t>
            </a:r>
            <a:r>
              <a:rPr lang="ru-RU" sz="1400" b="1" dirty="0"/>
              <a:t> </a:t>
            </a:r>
            <a:r>
              <a:rPr lang="ru-RU" sz="1400" b="1" dirty="0" err="1"/>
              <a:t>промислов</a:t>
            </a:r>
            <a:r>
              <a:rPr lang="uk-UA" sz="1400" b="1" dirty="0"/>
              <a:t>і</a:t>
            </a:r>
            <a:r>
              <a:rPr lang="ru-RU" sz="1400" b="1" dirty="0" err="1"/>
              <a:t>сть</a:t>
            </a:r>
            <a:endParaRPr lang="en-US" sz="1400" b="1" dirty="0"/>
          </a:p>
          <a:p>
            <a:pPr lvl="1">
              <a:spcBef>
                <a:spcPts val="0"/>
              </a:spcBef>
            </a:pPr>
            <a:r>
              <a:rPr lang="uk-UA" sz="1400" b="1" dirty="0"/>
              <a:t>Страхування</a:t>
            </a:r>
            <a:endParaRPr lang="en-US" sz="1400" b="1" dirty="0"/>
          </a:p>
          <a:p>
            <a:pPr lvl="1">
              <a:spcBef>
                <a:spcPts val="0"/>
              </a:spcBef>
            </a:pPr>
            <a:r>
              <a:rPr lang="uk-UA" sz="1400" b="1" dirty="0"/>
              <a:t>Фінансові посередники</a:t>
            </a:r>
            <a:endParaRPr lang="en-US" sz="1400" b="1" dirty="0"/>
          </a:p>
          <a:p>
            <a:pPr lvl="1">
              <a:spcBef>
                <a:spcPts val="0"/>
              </a:spcBef>
            </a:pPr>
            <a:r>
              <a:rPr lang="uk-UA" sz="1400" b="1" dirty="0"/>
              <a:t>ФПІ та ВФ </a:t>
            </a:r>
            <a:endParaRPr lang="en-US" sz="1400" b="1" dirty="0"/>
          </a:p>
        </p:txBody>
      </p:sp>
      <p:sp>
        <p:nvSpPr>
          <p:cNvPr id="6" name="Content Placeholder 5"/>
          <p:cNvSpPr>
            <a:spLocks noGrp="1"/>
          </p:cNvSpPr>
          <p:nvPr>
            <p:ph sz="half" idx="4294967295"/>
          </p:nvPr>
        </p:nvSpPr>
        <p:spPr>
          <a:xfrm>
            <a:off x="6782782" y="1194160"/>
            <a:ext cx="5183187" cy="4637088"/>
          </a:xfrm>
        </p:spPr>
        <p:txBody>
          <a:bodyPr>
            <a:noAutofit/>
          </a:bodyPr>
          <a:lstStyle/>
          <a:p>
            <a:r>
              <a:rPr lang="uk-UA" sz="1200" b="1" dirty="0"/>
              <a:t>Тематичні</a:t>
            </a:r>
            <a:r>
              <a:rPr lang="en-GB" sz="1200" b="1" dirty="0"/>
              <a:t>:</a:t>
            </a:r>
          </a:p>
          <a:p>
            <a:pPr lvl="1">
              <a:spcBef>
                <a:spcPts val="0"/>
              </a:spcBef>
            </a:pPr>
            <a:r>
              <a:rPr lang="en-GB" sz="1200" b="1" dirty="0"/>
              <a:t>(E) ISO 14000 </a:t>
            </a:r>
          </a:p>
          <a:p>
            <a:pPr lvl="1">
              <a:spcBef>
                <a:spcPts val="0"/>
              </a:spcBef>
            </a:pPr>
            <a:r>
              <a:rPr lang="en-GB" sz="1200" b="1" dirty="0"/>
              <a:t>(S) SA8000, ISO 26000, FTSE4Good</a:t>
            </a:r>
          </a:p>
          <a:p>
            <a:pPr lvl="1">
              <a:spcBef>
                <a:spcPts val="0"/>
              </a:spcBef>
            </a:pPr>
            <a:r>
              <a:rPr lang="en-GB" sz="1200" b="1" dirty="0"/>
              <a:t>(G) </a:t>
            </a:r>
            <a:r>
              <a:rPr lang="uk-UA" sz="1200" b="1" dirty="0"/>
              <a:t>Принципи КУ ОЕСР, ММКУ</a:t>
            </a:r>
            <a:r>
              <a:rPr lang="en-US" sz="1200" b="1" dirty="0"/>
              <a:t> (</a:t>
            </a:r>
            <a:r>
              <a:rPr lang="en-GB" sz="1200" b="1" dirty="0"/>
              <a:t>ICGN), </a:t>
            </a:r>
            <a:r>
              <a:rPr lang="uk-UA" sz="1200" b="1" dirty="0"/>
              <a:t>ЄАРК (</a:t>
            </a:r>
            <a:r>
              <a:rPr lang="en-GB" sz="1200" b="1" dirty="0"/>
              <a:t>EVCA</a:t>
            </a:r>
            <a:r>
              <a:rPr lang="uk-UA" sz="1200" b="1" dirty="0"/>
              <a:t>)</a:t>
            </a:r>
            <a:endParaRPr lang="en-GB" sz="1200" b="1" dirty="0"/>
          </a:p>
          <a:p>
            <a:pPr lvl="1">
              <a:spcBef>
                <a:spcPts val="0"/>
              </a:spcBef>
            </a:pPr>
            <a:r>
              <a:rPr lang="uk-UA" sz="1200" b="1" dirty="0"/>
              <a:t>Антикорупційна конвенція </a:t>
            </a:r>
            <a:r>
              <a:rPr lang="en-GB" sz="1200" b="1" dirty="0"/>
              <a:t>OE</a:t>
            </a:r>
            <a:r>
              <a:rPr lang="uk-UA" sz="1200" b="1" dirty="0"/>
              <a:t>СР</a:t>
            </a:r>
            <a:r>
              <a:rPr lang="en-GB" sz="1200" b="1" dirty="0"/>
              <a:t>, </a:t>
            </a:r>
            <a:r>
              <a:rPr lang="ru-RU" sz="1200" b="1" dirty="0"/>
              <a:t>Ради </a:t>
            </a:r>
            <a:r>
              <a:rPr lang="uk-UA" sz="1200" b="1" dirty="0"/>
              <a:t>Європи</a:t>
            </a:r>
            <a:r>
              <a:rPr lang="en-GB" sz="1200" b="1" dirty="0"/>
              <a:t>, </a:t>
            </a:r>
            <a:r>
              <a:rPr lang="uk-UA" sz="1200" b="1" dirty="0"/>
              <a:t>Конвенція ООН</a:t>
            </a:r>
            <a:endParaRPr lang="en-GB" sz="1200" b="1" dirty="0"/>
          </a:p>
          <a:p>
            <a:pPr lvl="1">
              <a:spcBef>
                <a:spcPts val="0"/>
              </a:spcBef>
            </a:pPr>
            <a:r>
              <a:rPr lang="en-GB" sz="1200" b="1" dirty="0"/>
              <a:t>Hermes</a:t>
            </a:r>
          </a:p>
          <a:p>
            <a:r>
              <a:rPr lang="uk-UA" sz="1200" b="1" dirty="0"/>
              <a:t>Організаційні</a:t>
            </a:r>
            <a:r>
              <a:rPr lang="en-GB" sz="1200" b="1" dirty="0"/>
              <a:t>: </a:t>
            </a:r>
          </a:p>
          <a:p>
            <a:pPr lvl="1">
              <a:spcBef>
                <a:spcPts val="0"/>
              </a:spcBef>
            </a:pPr>
            <a:r>
              <a:rPr lang="uk-UA" sz="1200" b="1" dirty="0"/>
              <a:t>ООН Принципи відповідального інвестування, </a:t>
            </a:r>
            <a:r>
              <a:rPr lang="en-GB" sz="1200" b="1" dirty="0"/>
              <a:t> </a:t>
            </a:r>
            <a:r>
              <a:rPr lang="uk-UA" sz="1200" b="1" dirty="0"/>
              <a:t>ММКУ</a:t>
            </a:r>
            <a:r>
              <a:rPr lang="en-US" sz="1200" b="1" dirty="0"/>
              <a:t> (</a:t>
            </a:r>
            <a:r>
              <a:rPr lang="en-GB" sz="1200" b="1" dirty="0"/>
              <a:t>ICGN), </a:t>
            </a:r>
            <a:r>
              <a:rPr lang="uk-UA" sz="1200" b="1" dirty="0"/>
              <a:t>ЄАРК (</a:t>
            </a:r>
            <a:r>
              <a:rPr lang="en-GB" sz="1200" b="1" dirty="0"/>
              <a:t>EVCA</a:t>
            </a:r>
            <a:r>
              <a:rPr lang="uk-UA" sz="1200" b="1" dirty="0"/>
              <a:t>)</a:t>
            </a:r>
            <a:endParaRPr lang="en-GB" sz="1200" b="1" dirty="0"/>
          </a:p>
          <a:p>
            <a:pPr lvl="1">
              <a:spcBef>
                <a:spcPts val="0"/>
              </a:spcBef>
            </a:pPr>
            <a:r>
              <a:rPr lang="uk-UA" sz="1200" b="1" dirty="0"/>
              <a:t>Міжнародна мережа корпоративного управління (ММКУ)  </a:t>
            </a:r>
            <a:endParaRPr lang="en-GB" sz="1200" b="1" dirty="0"/>
          </a:p>
          <a:p>
            <a:r>
              <a:rPr lang="uk-UA" sz="1200" b="1" dirty="0"/>
              <a:t>Функціональні </a:t>
            </a:r>
            <a:r>
              <a:rPr lang="en-GB" sz="1200" b="1" dirty="0"/>
              <a:t>:</a:t>
            </a:r>
          </a:p>
          <a:p>
            <a:pPr lvl="1">
              <a:spcBef>
                <a:spcPts val="0"/>
              </a:spcBef>
            </a:pPr>
            <a:r>
              <a:rPr lang="uk-UA" sz="1200" b="1" dirty="0"/>
              <a:t>МСФЗ (</a:t>
            </a:r>
            <a:r>
              <a:rPr lang="en-GB" sz="1200" b="1" dirty="0"/>
              <a:t>IFRS</a:t>
            </a:r>
            <a:r>
              <a:rPr lang="uk-UA" sz="1200" b="1" dirty="0"/>
              <a:t>) та МСА (</a:t>
            </a:r>
            <a:r>
              <a:rPr lang="en-GB" sz="1200" b="1" dirty="0"/>
              <a:t>ISA</a:t>
            </a:r>
            <a:r>
              <a:rPr lang="uk-UA" sz="1200" b="1" dirty="0"/>
              <a:t>)</a:t>
            </a:r>
            <a:endParaRPr lang="en-GB" sz="1200" b="1" dirty="0"/>
          </a:p>
          <a:p>
            <a:pPr lvl="1">
              <a:spcBef>
                <a:spcPts val="0"/>
              </a:spcBef>
            </a:pPr>
            <a:r>
              <a:rPr lang="uk-UA" sz="1200" b="1" dirty="0"/>
              <a:t>Інститут внутрішніх аудиторів (</a:t>
            </a:r>
            <a:r>
              <a:rPr lang="en-GB" sz="1200" b="1" dirty="0"/>
              <a:t>IIA</a:t>
            </a:r>
            <a:r>
              <a:rPr lang="uk-UA" sz="1200" b="1" dirty="0"/>
              <a:t>)</a:t>
            </a:r>
            <a:r>
              <a:rPr lang="en-GB" sz="1200" b="1" dirty="0"/>
              <a:t>, COSO, Turnbull</a:t>
            </a:r>
          </a:p>
          <a:p>
            <a:pPr lvl="1">
              <a:spcBef>
                <a:spcPts val="0"/>
              </a:spcBef>
            </a:pPr>
            <a:r>
              <a:rPr lang="uk-UA" sz="1200" b="1" dirty="0"/>
              <a:t>Незалежна експертна комісія </a:t>
            </a:r>
            <a:r>
              <a:rPr lang="en-GB" sz="1200" b="1" dirty="0"/>
              <a:t>Blue Ribbon</a:t>
            </a:r>
          </a:p>
          <a:p>
            <a:pPr lvl="1">
              <a:spcBef>
                <a:spcPts val="0"/>
              </a:spcBef>
            </a:pPr>
            <a:r>
              <a:rPr lang="uk-UA" sz="1200" b="1" dirty="0"/>
              <a:t>Керівні принципи ООН, МОКЦП (</a:t>
            </a:r>
            <a:r>
              <a:rPr lang="en-GB" sz="1200" b="1" dirty="0"/>
              <a:t>IOSCO</a:t>
            </a:r>
            <a:r>
              <a:rPr lang="uk-UA" sz="1200" b="1" dirty="0"/>
              <a:t>)</a:t>
            </a:r>
            <a:r>
              <a:rPr lang="en-GB" sz="1200" b="1" dirty="0"/>
              <a:t>, </a:t>
            </a:r>
            <a:r>
              <a:rPr lang="uk-UA" sz="1200" b="1" dirty="0"/>
              <a:t>ГІЗ (</a:t>
            </a:r>
            <a:r>
              <a:rPr lang="en-GB" sz="1200" b="1" dirty="0"/>
              <a:t>GRI</a:t>
            </a:r>
            <a:r>
              <a:rPr lang="uk-UA" sz="1200" b="1" dirty="0"/>
              <a:t>)</a:t>
            </a:r>
            <a:endParaRPr lang="en-GB" sz="1200" b="1" dirty="0"/>
          </a:p>
          <a:p>
            <a:pPr lvl="1">
              <a:spcBef>
                <a:spcPts val="0"/>
              </a:spcBef>
            </a:pPr>
            <a:r>
              <a:rPr lang="uk-UA" sz="1200" b="1" dirty="0"/>
              <a:t>Комітет </a:t>
            </a:r>
            <a:r>
              <a:rPr lang="uk-UA" sz="1200" b="1" dirty="0" err="1"/>
              <a:t>Грінбері</a:t>
            </a:r>
            <a:r>
              <a:rPr lang="uk-UA" sz="1200" b="1" dirty="0"/>
              <a:t> </a:t>
            </a:r>
            <a:r>
              <a:rPr lang="en-US" sz="1200" b="1" dirty="0"/>
              <a:t>(</a:t>
            </a:r>
            <a:r>
              <a:rPr lang="en-GB" sz="1200" b="1" dirty="0" err="1"/>
              <a:t>Greenbury</a:t>
            </a:r>
            <a:r>
              <a:rPr lang="en-GB" sz="1200" b="1" dirty="0"/>
              <a:t>)</a:t>
            </a:r>
          </a:p>
          <a:p>
            <a:r>
              <a:rPr lang="uk-UA" sz="1200" b="1" dirty="0"/>
              <a:t>Географічні</a:t>
            </a:r>
            <a:r>
              <a:rPr lang="en-GB" sz="1200" b="1" dirty="0"/>
              <a:t>:</a:t>
            </a:r>
          </a:p>
          <a:p>
            <a:pPr lvl="1">
              <a:spcBef>
                <a:spcPts val="0"/>
              </a:spcBef>
            </a:pPr>
            <a:r>
              <a:rPr lang="en-GB" sz="1200" b="1" dirty="0"/>
              <a:t>ICA </a:t>
            </a:r>
            <a:r>
              <a:rPr lang="es-ES" sz="1200" b="1" dirty="0"/>
              <a:t>Código de Ética para Empresas</a:t>
            </a:r>
            <a:endParaRPr lang="en-GB" sz="1200" b="1" dirty="0"/>
          </a:p>
          <a:p>
            <a:pPr lvl="1">
              <a:spcBef>
                <a:spcPts val="0"/>
              </a:spcBef>
            </a:pPr>
            <a:r>
              <a:rPr lang="uk-UA" sz="1200" b="1" dirty="0"/>
              <a:t>ММКУ (</a:t>
            </a:r>
            <a:r>
              <a:rPr lang="en-GB" sz="1200" b="1" dirty="0"/>
              <a:t>ICGN</a:t>
            </a:r>
            <a:r>
              <a:rPr lang="uk-UA" sz="1200" b="1" dirty="0"/>
              <a:t>)</a:t>
            </a:r>
            <a:endParaRPr lang="en-GB" sz="1200" b="1" dirty="0"/>
          </a:p>
          <a:p>
            <a:r>
              <a:rPr lang="uk-UA" sz="1200" b="1" dirty="0"/>
              <a:t>Галузеві</a:t>
            </a:r>
            <a:r>
              <a:rPr lang="en-GB" sz="1200" b="1" dirty="0"/>
              <a:t>: </a:t>
            </a:r>
          </a:p>
          <a:p>
            <a:pPr lvl="1">
              <a:spcBef>
                <a:spcPts val="0"/>
              </a:spcBef>
            </a:pPr>
            <a:r>
              <a:rPr lang="uk-UA" sz="1200" b="1" dirty="0"/>
              <a:t>Міжнародний форум оцінки сталого розвитку у сільському господарстві</a:t>
            </a:r>
            <a:endParaRPr lang="en-GB" sz="1200" b="1" dirty="0"/>
          </a:p>
          <a:p>
            <a:pPr lvl="1">
              <a:spcBef>
                <a:spcPts val="0"/>
              </a:spcBef>
            </a:pPr>
            <a:r>
              <a:rPr lang="en-GB" sz="1200" b="1" dirty="0"/>
              <a:t>CFA</a:t>
            </a:r>
            <a:r>
              <a:rPr lang="uk-UA" sz="1200" b="1" dirty="0"/>
              <a:t>, Кодекс професійної поведінки управляючого активами </a:t>
            </a:r>
            <a:endParaRPr lang="en-GB" sz="1200" b="1" dirty="0"/>
          </a:p>
          <a:p>
            <a:pPr lvl="1">
              <a:spcBef>
                <a:spcPts val="0"/>
              </a:spcBef>
            </a:pPr>
            <a:r>
              <a:rPr lang="en-GB" sz="1200" b="1" dirty="0"/>
              <a:t>AFIC</a:t>
            </a:r>
            <a:r>
              <a:rPr lang="ru-RU" sz="1200" b="1" dirty="0"/>
              <a:t>, </a:t>
            </a:r>
            <a:r>
              <a:rPr lang="uk-UA" sz="1200" b="1" dirty="0"/>
              <a:t>Етика для </a:t>
            </a:r>
            <a:r>
              <a:rPr lang="ru-RU" sz="1200" b="1" dirty="0"/>
              <a:t>ФПІ та ВФ; ЄАРК</a:t>
            </a:r>
            <a:r>
              <a:rPr lang="en-GB" sz="1200" b="1" dirty="0"/>
              <a:t> </a:t>
            </a:r>
            <a:r>
              <a:rPr lang="uk-UA" sz="1200" b="1" dirty="0"/>
              <a:t>(</a:t>
            </a:r>
            <a:r>
              <a:rPr lang="en-GB" sz="1200" b="1" dirty="0"/>
              <a:t>EVCA</a:t>
            </a:r>
            <a:r>
              <a:rPr lang="uk-UA" sz="1200" b="1" dirty="0"/>
              <a:t>)</a:t>
            </a:r>
            <a:r>
              <a:rPr lang="en-GB" sz="1200" b="1" dirty="0"/>
              <a:t> </a:t>
            </a:r>
            <a:r>
              <a:rPr lang="uk-UA" sz="1200" b="1" dirty="0"/>
              <a:t>Кодекс етики </a:t>
            </a:r>
            <a:endParaRPr lang="en-GB" sz="1200" b="1" dirty="0"/>
          </a:p>
          <a:p>
            <a:endParaRPr lang="en-GB" sz="1200" dirty="0"/>
          </a:p>
        </p:txBody>
      </p:sp>
      <p:grpSp>
        <p:nvGrpSpPr>
          <p:cNvPr id="9" name="Group 8">
            <a:extLst>
              <a:ext uri="{FF2B5EF4-FFF2-40B4-BE49-F238E27FC236}">
                <a16:creationId xmlns:a16="http://schemas.microsoft.com/office/drawing/2014/main" id="{848B1DC8-B739-4ED7-A5EB-7A652E97B7A5}"/>
              </a:ext>
            </a:extLst>
          </p:cNvPr>
          <p:cNvGrpSpPr/>
          <p:nvPr/>
        </p:nvGrpSpPr>
        <p:grpSpPr>
          <a:xfrm>
            <a:off x="4424293" y="5399965"/>
            <a:ext cx="3034071" cy="1394517"/>
            <a:chOff x="4735392" y="4826286"/>
            <a:chExt cx="3034071" cy="1394517"/>
          </a:xfrm>
        </p:grpSpPr>
        <p:sp>
          <p:nvSpPr>
            <p:cNvPr id="10" name="Slide Number Placeholder 2">
              <a:extLst>
                <a:ext uri="{FF2B5EF4-FFF2-40B4-BE49-F238E27FC236}">
                  <a16:creationId xmlns:a16="http://schemas.microsoft.com/office/drawing/2014/main" id="{14F7D663-68BC-4748-9CCE-B4D6ECD5F5CC}"/>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1" name="Picture 10" descr="Graphical user interface, text, application, email&#10;&#10;Description automatically generated">
              <a:extLst>
                <a:ext uri="{FF2B5EF4-FFF2-40B4-BE49-F238E27FC236}">
                  <a16:creationId xmlns:a16="http://schemas.microsoft.com/office/drawing/2014/main" id="{3C72F965-7B35-48C7-9846-B959BC0FD7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590" y="229710"/>
            <a:ext cx="10818819" cy="420269"/>
          </a:xfrm>
        </p:spPr>
        <p:txBody>
          <a:bodyPr>
            <a:noAutofit/>
          </a:bodyPr>
          <a:lstStyle/>
          <a:p>
            <a:r>
              <a:rPr lang="ru-RU" sz="2800" b="1" dirty="0" err="1"/>
              <a:t>Труднощі</a:t>
            </a:r>
            <a:r>
              <a:rPr lang="en-GB" sz="2800" b="1" dirty="0"/>
              <a:t>: </a:t>
            </a:r>
            <a:r>
              <a:rPr lang="uk-UA" sz="2800" b="1" dirty="0"/>
              <a:t>Відсутність стандартної метрики щодо аналізу управління </a:t>
            </a:r>
            <a:r>
              <a:rPr lang="en-US" sz="2800" b="1" dirty="0"/>
              <a:t> </a:t>
            </a:r>
            <a:endParaRPr lang="en-GB" sz="2800" b="1" dirty="0"/>
          </a:p>
        </p:txBody>
      </p:sp>
      <p:sp>
        <p:nvSpPr>
          <p:cNvPr id="6" name="Slide Number Placeholder 5"/>
          <p:cNvSpPr>
            <a:spLocks noGrp="1"/>
          </p:cNvSpPr>
          <p:nvPr>
            <p:ph type="sldNum" sz="quarter" idx="10"/>
          </p:nvPr>
        </p:nvSpPr>
        <p:spPr/>
        <p:txBody>
          <a:bodyPr/>
          <a:lstStyle/>
          <a:p>
            <a:fld id="{7BEE0E23-3778-48E4-ADB1-903FD52B093A}" type="slidenum">
              <a:rPr lang="en-US" smtClean="0"/>
              <a:pPr/>
              <a:t>15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2900174372"/>
              </p:ext>
            </p:extLst>
          </p:nvPr>
        </p:nvGraphicFramePr>
        <p:xfrm>
          <a:off x="457692" y="765432"/>
          <a:ext cx="9113178" cy="5996956"/>
        </p:xfrm>
        <a:graphic>
          <a:graphicData uri="http://schemas.openxmlformats.org/drawingml/2006/table">
            <a:tbl>
              <a:tblPr/>
              <a:tblGrid>
                <a:gridCol w="4165695">
                  <a:extLst>
                    <a:ext uri="{9D8B030D-6E8A-4147-A177-3AD203B41FA5}">
                      <a16:colId xmlns:a16="http://schemas.microsoft.com/office/drawing/2014/main" val="20000"/>
                    </a:ext>
                  </a:extLst>
                </a:gridCol>
                <a:gridCol w="655516">
                  <a:extLst>
                    <a:ext uri="{9D8B030D-6E8A-4147-A177-3AD203B41FA5}">
                      <a16:colId xmlns:a16="http://schemas.microsoft.com/office/drawing/2014/main" val="20001"/>
                    </a:ext>
                  </a:extLst>
                </a:gridCol>
                <a:gridCol w="713031">
                  <a:extLst>
                    <a:ext uri="{9D8B030D-6E8A-4147-A177-3AD203B41FA5}">
                      <a16:colId xmlns:a16="http://schemas.microsoft.com/office/drawing/2014/main" val="20002"/>
                    </a:ext>
                  </a:extLst>
                </a:gridCol>
                <a:gridCol w="655516">
                  <a:extLst>
                    <a:ext uri="{9D8B030D-6E8A-4147-A177-3AD203B41FA5}">
                      <a16:colId xmlns:a16="http://schemas.microsoft.com/office/drawing/2014/main" val="20003"/>
                    </a:ext>
                  </a:extLst>
                </a:gridCol>
                <a:gridCol w="655516">
                  <a:extLst>
                    <a:ext uri="{9D8B030D-6E8A-4147-A177-3AD203B41FA5}">
                      <a16:colId xmlns:a16="http://schemas.microsoft.com/office/drawing/2014/main" val="20004"/>
                    </a:ext>
                  </a:extLst>
                </a:gridCol>
                <a:gridCol w="852633">
                  <a:extLst>
                    <a:ext uri="{9D8B030D-6E8A-4147-A177-3AD203B41FA5}">
                      <a16:colId xmlns:a16="http://schemas.microsoft.com/office/drawing/2014/main" val="20005"/>
                    </a:ext>
                  </a:extLst>
                </a:gridCol>
                <a:gridCol w="1415271">
                  <a:extLst>
                    <a:ext uri="{9D8B030D-6E8A-4147-A177-3AD203B41FA5}">
                      <a16:colId xmlns:a16="http://schemas.microsoft.com/office/drawing/2014/main" val="20006"/>
                    </a:ext>
                  </a:extLst>
                </a:gridCol>
              </a:tblGrid>
              <a:tr h="402460">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gridSpan="2">
                  <a:txBody>
                    <a:bodyPr/>
                    <a:lstStyle/>
                    <a:p>
                      <a:pPr algn="ctr">
                        <a:lnSpc>
                          <a:spcPct val="115000"/>
                        </a:lnSpc>
                        <a:spcAft>
                          <a:spcPts val="0"/>
                        </a:spcAft>
                      </a:pPr>
                      <a:r>
                        <a:rPr lang="uk-UA" sz="1400" b="1" dirty="0">
                          <a:solidFill>
                            <a:srgbClr val="000000"/>
                          </a:solidFill>
                          <a:latin typeface="Calibri"/>
                          <a:ea typeface="Times New Roman"/>
                          <a:cs typeface="Times New Roman"/>
                        </a:rPr>
                        <a:t>Рейтинги третіх сторін</a:t>
                      </a:r>
                      <a:endParaRPr lang="en-GB" sz="1400" dirty="0">
                        <a:latin typeface="Calibri"/>
                        <a:ea typeface="Calibri"/>
                        <a:cs typeface="Times New Roman"/>
                      </a:endParaRPr>
                    </a:p>
                  </a:txBody>
                  <a:tcPr marL="53544" marR="53544" marT="0" marB="0" anchor="b">
                    <a:lnL>
                      <a:noFill/>
                    </a:lnL>
                    <a:lnR>
                      <a:noFill/>
                    </a:lnR>
                    <a:lnT>
                      <a:noFill/>
                    </a:lnT>
                    <a:lnB>
                      <a:noFill/>
                    </a:lnB>
                  </a:tcPr>
                </a:tc>
                <a:tc hMerge="1">
                  <a:txBody>
                    <a:bodyPr/>
                    <a:lstStyle/>
                    <a:p>
                      <a:endParaRPr lang="en-GB"/>
                    </a:p>
                  </a:txBody>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0"/>
                  </a:ext>
                </a:extLst>
              </a:tr>
              <a:tr h="395678">
                <a:tc>
                  <a:txBody>
                    <a:bodyPr/>
                    <a:lstStyle/>
                    <a:p>
                      <a:pPr>
                        <a:lnSpc>
                          <a:spcPct val="115000"/>
                        </a:lnSpc>
                        <a:spcAft>
                          <a:spcPts val="0"/>
                        </a:spcAft>
                      </a:pPr>
                      <a:r>
                        <a:rPr lang="uk-UA" sz="1400" b="1" dirty="0">
                          <a:solidFill>
                            <a:srgbClr val="000000"/>
                          </a:solidFill>
                          <a:latin typeface="Calibri"/>
                          <a:ea typeface="Times New Roman"/>
                          <a:cs typeface="Times New Roman"/>
                        </a:rPr>
                        <a:t>Критерії рейтингу </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Calibri"/>
                          <a:ea typeface="Times New Roman"/>
                          <a:cs typeface="Times New Roman"/>
                        </a:rPr>
                        <a:t>PICD</a:t>
                      </a:r>
                      <a:endParaRPr lang="en-GB" sz="140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PSEC</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S&amp;P</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dirty="0">
                          <a:solidFill>
                            <a:srgbClr val="000000"/>
                          </a:solidFill>
                          <a:latin typeface="Calibri"/>
                          <a:ea typeface="Times New Roman"/>
                          <a:cs typeface="Times New Roman"/>
                        </a:rPr>
                        <a:t>ISS</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b="1">
                          <a:solidFill>
                            <a:srgbClr val="000000"/>
                          </a:solidFill>
                          <a:latin typeface="Calibri"/>
                          <a:ea typeface="Times New Roman"/>
                          <a:cs typeface="Times New Roman"/>
                        </a:rPr>
                        <a:t>DVFA</a:t>
                      </a:r>
                      <a:endParaRPr lang="en-GB" sz="140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uk-UA" sz="1400" b="1" dirty="0">
                          <a:solidFill>
                            <a:srgbClr val="000000"/>
                          </a:solidFill>
                          <a:latin typeface="Calibri"/>
                          <a:ea typeface="Times New Roman"/>
                          <a:cs typeface="Times New Roman"/>
                        </a:rPr>
                        <a:t>Випадки</a:t>
                      </a:r>
                      <a:endParaRPr lang="en-GB" sz="1400" dirty="0">
                        <a:latin typeface="Calibri"/>
                        <a:ea typeface="Calibri"/>
                        <a:cs typeface="Times New Roman"/>
                      </a:endParaRPr>
                    </a:p>
                  </a:txBody>
                  <a:tcPr marL="53544" marR="53544" marT="0"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2460">
                <a:tc>
                  <a:txBody>
                    <a:bodyPr/>
                    <a:lstStyle/>
                    <a:p>
                      <a:pPr>
                        <a:lnSpc>
                          <a:spcPct val="115000"/>
                        </a:lnSpc>
                        <a:spcAft>
                          <a:spcPts val="0"/>
                        </a:spcAft>
                      </a:pPr>
                      <a:r>
                        <a:rPr lang="uk-UA" sz="1400" b="1" dirty="0">
                          <a:solidFill>
                            <a:srgbClr val="000000"/>
                          </a:solidFill>
                          <a:latin typeface="Calibri"/>
                          <a:ea typeface="Times New Roman"/>
                          <a:cs typeface="Times New Roman"/>
                        </a:rPr>
                        <a:t>Управління аудитом і незалежність аудиту </a:t>
                      </a:r>
                      <a:endParaRPr lang="en-GB" sz="1400" dirty="0">
                        <a:latin typeface="Calibri"/>
                        <a:ea typeface="Calibri"/>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2"/>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Контракт щодо надання аудиторських послуг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a:solidFill>
                            <a:srgbClr val="538ED5"/>
                          </a:solidFill>
                          <a:latin typeface="Calibri"/>
                          <a:ea typeface="Times New Roman"/>
                          <a:cs typeface="Times New Roman"/>
                        </a:rPr>
                        <a: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3"/>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Системи фінансового контролю</a:t>
                      </a:r>
                      <a:r>
                        <a:rPr lang="en-US" sz="1400" dirty="0">
                          <a:solidFill>
                            <a:srgbClr val="000000"/>
                          </a:solidFill>
                          <a:latin typeface="Calibri"/>
                          <a:ea typeface="Times New Roman"/>
                          <a:cs typeface="Times New Roman"/>
                        </a:rPr>
                        <a:t>, </a:t>
                      </a:r>
                      <a:r>
                        <a:rPr lang="uk-UA" sz="1400" dirty="0">
                          <a:solidFill>
                            <a:srgbClr val="000000"/>
                          </a:solidFill>
                          <a:latin typeface="Calibri"/>
                          <a:ea typeface="Times New Roman"/>
                          <a:cs typeface="Times New Roman"/>
                        </a:rPr>
                        <a:t>процеси комітету з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dirty="0">
                          <a:solidFill>
                            <a:srgbClr val="538ED5"/>
                          </a:solidFill>
                          <a:latin typeface="Calibri"/>
                          <a:ea typeface="Times New Roman"/>
                          <a:cs typeface="Times New Roman"/>
                        </a:rPr>
                        <a: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4</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4"/>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Положення статуту, що визначають відносини з аудитором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a:solidFill>
                            <a:srgbClr val="538ED5"/>
                          </a:solidFill>
                          <a:latin typeface="Calibri"/>
                          <a:ea typeface="Times New Roman"/>
                          <a:cs typeface="Times New Roman"/>
                        </a:rPr>
                        <a:t>≈</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5"/>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Звіти аудиторів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b="1" dirty="0">
                          <a:solidFill>
                            <a:srgbClr val="538ED5"/>
                          </a:solidFill>
                          <a:latin typeface="Calibri"/>
                          <a:ea typeface="Times New Roman"/>
                          <a:cs typeface="Times New Roman"/>
                        </a:rPr>
                        <a: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6"/>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Оцінка якості звітів комітету з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1</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7"/>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Оплата послуг аудитора </a:t>
                      </a:r>
                      <a:r>
                        <a:rPr lang="en-US" sz="1400" dirty="0">
                          <a:solidFill>
                            <a:srgbClr val="000000"/>
                          </a:solidFill>
                          <a:latin typeface="Calibri"/>
                          <a:ea typeface="Times New Roman"/>
                          <a:cs typeface="Times New Roman"/>
                        </a:rPr>
                        <a:t>(</a:t>
                      </a:r>
                      <a:r>
                        <a:rPr lang="uk-UA" sz="1400" dirty="0">
                          <a:solidFill>
                            <a:srgbClr val="000000"/>
                          </a:solidFill>
                          <a:latin typeface="Calibri"/>
                          <a:ea typeface="Times New Roman"/>
                          <a:cs typeface="Times New Roman"/>
                        </a:rPr>
                        <a:t>вартість аудиторських послуг порівняно з вартістю неаудиторських послуг</a:t>
                      </a:r>
                      <a:r>
                        <a:rPr lang="en-US" sz="1400" dirty="0">
                          <a:solidFill>
                            <a:srgbClr val="000000"/>
                          </a:solidFill>
                          <a:latin typeface="Calibri"/>
                          <a:ea typeface="Times New Roman"/>
                          <a:cs typeface="Times New Roman"/>
                        </a:rPr>
                        <a:t>)</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4</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8"/>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Політика ротації аудитора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09"/>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Наявність положення про комітет з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0"/>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Наявність окремої функції внутрішнього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1"/>
                  </a:ext>
                </a:extLst>
              </a:tr>
              <a:tr h="197840">
                <a:tc>
                  <a:txBody>
                    <a:bodyPr/>
                    <a:lstStyle/>
                    <a:p>
                      <a:pPr>
                        <a:lnSpc>
                          <a:spcPct val="115000"/>
                        </a:lnSpc>
                        <a:spcAft>
                          <a:spcPts val="0"/>
                        </a:spcAft>
                      </a:pPr>
                      <a:r>
                        <a:rPr lang="uk-UA" sz="1400" dirty="0">
                          <a:solidFill>
                            <a:srgbClr val="000000"/>
                          </a:solidFill>
                          <a:latin typeface="Calibri"/>
                          <a:ea typeface="Times New Roman"/>
                          <a:cs typeface="Times New Roman"/>
                        </a:rPr>
                        <a:t>Підзвітність внутрішнього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000000"/>
                          </a:solidFill>
                          <a:latin typeface="Calibri"/>
                          <a:ea typeface="Times New Roman"/>
                          <a:cs typeface="Times New Roman"/>
                        </a:rPr>
                        <a:t>2</a:t>
                      </a:r>
                      <a:endParaRPr lang="en-GB" sz="140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2"/>
                  </a:ext>
                </a:extLst>
              </a:tr>
              <a:tr h="395678">
                <a:tc>
                  <a:txBody>
                    <a:bodyPr/>
                    <a:lstStyle/>
                    <a:p>
                      <a:pPr>
                        <a:lnSpc>
                          <a:spcPct val="115000"/>
                        </a:lnSpc>
                        <a:spcAft>
                          <a:spcPts val="0"/>
                        </a:spcAft>
                      </a:pPr>
                      <a:r>
                        <a:rPr lang="uk-UA" sz="1400" dirty="0">
                          <a:solidFill>
                            <a:srgbClr val="000000"/>
                          </a:solidFill>
                          <a:latin typeface="Calibri"/>
                          <a:ea typeface="Times New Roman"/>
                          <a:cs typeface="Times New Roman"/>
                        </a:rPr>
                        <a:t>Проведення незалежного зовнішнього аудиту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000000"/>
                          </a:solidFill>
                          <a:latin typeface="Calibri"/>
                          <a:ea typeface="Times New Roman"/>
                          <a:cs typeface="Times New Roman"/>
                        </a:rPr>
                        <a:t>2</a:t>
                      </a:r>
                      <a:endParaRPr lang="en-GB" sz="1400" dirty="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3"/>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Загалом «достатня» інформація про зовнішнього аудитора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a:solidFill>
                            <a:srgbClr val="538ED5"/>
                          </a:solidFill>
                          <a:latin typeface="Wingdings"/>
                          <a:ea typeface="Times New Roman"/>
                          <a:cs typeface="Times New Roman"/>
                        </a:rPr>
                        <a:t>ü</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000000"/>
                          </a:solidFill>
                          <a:latin typeface="Calibri"/>
                          <a:ea typeface="Times New Roman"/>
                          <a:cs typeface="Times New Roman"/>
                        </a:rPr>
                        <a:t>1</a:t>
                      </a:r>
                      <a:endParaRPr lang="en-GB" sz="1400" dirty="0">
                        <a:latin typeface="Calibri"/>
                        <a:ea typeface="Calibri"/>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4"/>
                  </a:ext>
                </a:extLst>
              </a:tr>
              <a:tr h="402460">
                <a:tc>
                  <a:txBody>
                    <a:bodyPr/>
                    <a:lstStyle/>
                    <a:p>
                      <a:pPr>
                        <a:lnSpc>
                          <a:spcPct val="115000"/>
                        </a:lnSpc>
                        <a:spcAft>
                          <a:spcPts val="0"/>
                        </a:spcAft>
                      </a:pPr>
                      <a:r>
                        <a:rPr lang="uk-UA" sz="1400" dirty="0">
                          <a:solidFill>
                            <a:srgbClr val="000000"/>
                          </a:solidFill>
                          <a:latin typeface="Calibri"/>
                          <a:ea typeface="Times New Roman"/>
                          <a:cs typeface="Times New Roman"/>
                        </a:rPr>
                        <a:t>Причини звільнення</a:t>
                      </a:r>
                      <a:r>
                        <a:rPr lang="en-US" sz="1400" dirty="0">
                          <a:solidFill>
                            <a:srgbClr val="000000"/>
                          </a:solidFill>
                          <a:latin typeface="Calibri"/>
                          <a:ea typeface="Times New Roman"/>
                          <a:cs typeface="Times New Roman"/>
                        </a:rPr>
                        <a:t>/</a:t>
                      </a:r>
                      <a:r>
                        <a:rPr lang="uk-UA" sz="1400" dirty="0">
                          <a:solidFill>
                            <a:srgbClr val="000000"/>
                          </a:solidFill>
                          <a:latin typeface="Calibri"/>
                          <a:ea typeface="Times New Roman"/>
                          <a:cs typeface="Times New Roman"/>
                        </a:rPr>
                        <a:t>суперечностей з аудитором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gn="ctr">
                        <a:lnSpc>
                          <a:spcPct val="115000"/>
                        </a:lnSpc>
                        <a:spcAft>
                          <a:spcPts val="0"/>
                        </a:spcAft>
                      </a:pPr>
                      <a:r>
                        <a:rPr lang="en-US" sz="1400" dirty="0">
                          <a:solidFill>
                            <a:srgbClr val="538ED5"/>
                          </a:solidFill>
                          <a:latin typeface="Wingdings"/>
                          <a:ea typeface="Times New Roman"/>
                          <a:cs typeface="Times New Roman"/>
                        </a:rPr>
                        <a:t>ü</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a:latin typeface="Calibri"/>
                        <a:ea typeface="Times New Roman"/>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5"/>
                  </a:ext>
                </a:extLst>
              </a:tr>
              <a:tr h="197840">
                <a:tc>
                  <a:txBody>
                    <a:bodyPr/>
                    <a:lstStyle/>
                    <a:p>
                      <a:pPr algn="r">
                        <a:lnSpc>
                          <a:spcPct val="115000"/>
                        </a:lnSpc>
                        <a:spcAft>
                          <a:spcPts val="0"/>
                        </a:spcAft>
                      </a:pPr>
                      <a:r>
                        <a:rPr lang="uk-UA" sz="1400" b="1" dirty="0">
                          <a:solidFill>
                            <a:srgbClr val="000000"/>
                          </a:solidFill>
                          <a:latin typeface="Calibri"/>
                          <a:ea typeface="Times New Roman"/>
                          <a:cs typeface="Times New Roman"/>
                        </a:rPr>
                        <a:t>Випадки</a:t>
                      </a:r>
                      <a:r>
                        <a:rPr lang="en-US" sz="1400" b="1" dirty="0">
                          <a:solidFill>
                            <a:srgbClr val="000000"/>
                          </a:solidFill>
                          <a:latin typeface="Calibri"/>
                          <a:ea typeface="Times New Roman"/>
                          <a:cs typeface="Times New Roman"/>
                        </a:rPr>
                        <a:t>: </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8</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dirty="0">
                          <a:solidFill>
                            <a:srgbClr val="000000"/>
                          </a:solidFill>
                          <a:latin typeface="Calibri"/>
                          <a:ea typeface="Times New Roman"/>
                          <a:cs typeface="Times New Roman"/>
                        </a:rPr>
                        <a:t>10</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dirty="0">
                          <a:solidFill>
                            <a:srgbClr val="000000"/>
                          </a:solidFill>
                          <a:latin typeface="Calibri"/>
                          <a:ea typeface="Times New Roman"/>
                          <a:cs typeface="Times New Roman"/>
                        </a:rPr>
                        <a:t>6</a:t>
                      </a:r>
                      <a:endParaRPr lang="en-GB" sz="1400" dirty="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3</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gn="r">
                        <a:lnSpc>
                          <a:spcPct val="115000"/>
                        </a:lnSpc>
                        <a:spcAft>
                          <a:spcPts val="0"/>
                        </a:spcAft>
                      </a:pPr>
                      <a:r>
                        <a:rPr lang="en-US" sz="1400">
                          <a:solidFill>
                            <a:srgbClr val="000000"/>
                          </a:solidFill>
                          <a:latin typeface="Calibri"/>
                          <a:ea typeface="Times New Roman"/>
                          <a:cs typeface="Times New Roman"/>
                        </a:rPr>
                        <a:t>1</a:t>
                      </a:r>
                      <a:endParaRPr lang="en-GB" sz="1400">
                        <a:latin typeface="Calibri"/>
                        <a:ea typeface="Calibri"/>
                        <a:cs typeface="Times New Roman"/>
                      </a:endParaRPr>
                    </a:p>
                  </a:txBody>
                  <a:tcPr marL="53544" marR="53544" marT="0" marB="0" anchor="b">
                    <a:lnL>
                      <a:noFill/>
                    </a:lnL>
                    <a:lnR>
                      <a:noFill/>
                    </a:lnR>
                    <a:lnT>
                      <a:noFill/>
                    </a:lnT>
                    <a:lnB>
                      <a:noFill/>
                    </a:lnB>
                  </a:tcPr>
                </a:tc>
                <a:tc>
                  <a:txBody>
                    <a:bodyPr/>
                    <a:lstStyle/>
                    <a:p>
                      <a:pPr>
                        <a:lnSpc>
                          <a:spcPct val="115000"/>
                        </a:lnSpc>
                      </a:pPr>
                      <a:endParaRPr lang="en-GB" sz="1400" dirty="0">
                        <a:latin typeface="Calibri"/>
                        <a:ea typeface="Times New Roman"/>
                        <a:cs typeface="Times New Roman"/>
                      </a:endParaRPr>
                    </a:p>
                  </a:txBody>
                  <a:tcPr marL="53544" marR="53544" marT="0" marB="0" anchor="b">
                    <a:lnL>
                      <a:noFill/>
                    </a:lnL>
                    <a:lnR>
                      <a:noFill/>
                    </a:lnR>
                    <a:lnT>
                      <a:noFill/>
                    </a:lnT>
                    <a:lnB>
                      <a:noFill/>
                    </a:lnB>
                  </a:tcPr>
                </a:tc>
                <a:extLst>
                  <a:ext uri="{0D108BD9-81ED-4DB2-BD59-A6C34878D82A}">
                    <a16:rowId xmlns:a16="http://schemas.microsoft.com/office/drawing/2014/main" val="10016"/>
                  </a:ext>
                </a:extLst>
              </a:tr>
            </a:tbl>
          </a:graphicData>
        </a:graphic>
      </p:graphicFrame>
      <p:grpSp>
        <p:nvGrpSpPr>
          <p:cNvPr id="5" name="Group 4">
            <a:extLst>
              <a:ext uri="{FF2B5EF4-FFF2-40B4-BE49-F238E27FC236}">
                <a16:creationId xmlns:a16="http://schemas.microsoft.com/office/drawing/2014/main" id="{5D939623-007D-41C7-B8BF-91996D95F297}"/>
              </a:ext>
            </a:extLst>
          </p:cNvPr>
          <p:cNvGrpSpPr/>
          <p:nvPr/>
        </p:nvGrpSpPr>
        <p:grpSpPr>
          <a:xfrm>
            <a:off x="9438081" y="3926923"/>
            <a:ext cx="3034071" cy="1394517"/>
            <a:chOff x="4735392" y="4826286"/>
            <a:chExt cx="3034071" cy="1394517"/>
          </a:xfrm>
        </p:grpSpPr>
        <p:sp>
          <p:nvSpPr>
            <p:cNvPr id="7" name="Slide Number Placeholder 2">
              <a:extLst>
                <a:ext uri="{FF2B5EF4-FFF2-40B4-BE49-F238E27FC236}">
                  <a16:creationId xmlns:a16="http://schemas.microsoft.com/office/drawing/2014/main" id="{A383C76C-A9EA-4FF4-9FB2-D4223BC79578}"/>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8" name="Picture 7" descr="Graphical user interface, text, application, email&#10;&#10;Description automatically generated">
              <a:extLst>
                <a:ext uri="{FF2B5EF4-FFF2-40B4-BE49-F238E27FC236}">
                  <a16:creationId xmlns:a16="http://schemas.microsoft.com/office/drawing/2014/main" id="{F04552C6-809A-4225-ABE9-FC4489FA258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903A6-E745-4FB5-BDB4-A605AC9C05CF}"/>
              </a:ext>
            </a:extLst>
          </p:cNvPr>
          <p:cNvSpPr>
            <a:spLocks noGrp="1"/>
          </p:cNvSpPr>
          <p:nvPr>
            <p:ph type="title"/>
          </p:nvPr>
        </p:nvSpPr>
        <p:spPr/>
        <p:txBody>
          <a:bodyPr>
            <a:noAutofit/>
          </a:bodyPr>
          <a:lstStyle/>
          <a:p>
            <a:r>
              <a:rPr lang="uk-UA" sz="2400" b="1" dirty="0"/>
              <a:t>Історія не повторюється, але </a:t>
            </a:r>
            <a:r>
              <a:rPr lang="en-US" sz="2400" b="1" dirty="0"/>
              <a:t>…</a:t>
            </a:r>
          </a:p>
        </p:txBody>
      </p:sp>
      <p:sp>
        <p:nvSpPr>
          <p:cNvPr id="3" name="Text Placeholder 2">
            <a:extLst>
              <a:ext uri="{FF2B5EF4-FFF2-40B4-BE49-F238E27FC236}">
                <a16:creationId xmlns:a16="http://schemas.microsoft.com/office/drawing/2014/main" id="{A5A1C37F-008B-402E-9224-2AF47D0567AA}"/>
              </a:ext>
            </a:extLst>
          </p:cNvPr>
          <p:cNvSpPr>
            <a:spLocks noGrp="1"/>
          </p:cNvSpPr>
          <p:nvPr>
            <p:ph type="body" idx="4294967295"/>
          </p:nvPr>
        </p:nvSpPr>
        <p:spPr>
          <a:xfrm>
            <a:off x="1032888" y="999118"/>
            <a:ext cx="5157788" cy="823912"/>
          </a:xfrm>
        </p:spPr>
        <p:txBody>
          <a:bodyPr/>
          <a:lstStyle/>
          <a:p>
            <a:pPr marL="0" indent="0">
              <a:buNone/>
            </a:pPr>
            <a:r>
              <a:rPr lang="uk-UA" dirty="0"/>
              <a:t>Тоді </a:t>
            </a:r>
            <a:endParaRPr lang="en-US" dirty="0"/>
          </a:p>
        </p:txBody>
      </p:sp>
      <p:sp>
        <p:nvSpPr>
          <p:cNvPr id="4" name="Content Placeholder 3">
            <a:extLst>
              <a:ext uri="{FF2B5EF4-FFF2-40B4-BE49-F238E27FC236}">
                <a16:creationId xmlns:a16="http://schemas.microsoft.com/office/drawing/2014/main" id="{B2D26911-1756-44B3-BB9D-6895C40B6D01}"/>
              </a:ext>
            </a:extLst>
          </p:cNvPr>
          <p:cNvSpPr>
            <a:spLocks noGrp="1"/>
          </p:cNvSpPr>
          <p:nvPr>
            <p:ph sz="half" idx="4294967295"/>
          </p:nvPr>
        </p:nvSpPr>
        <p:spPr>
          <a:xfrm>
            <a:off x="763587" y="1586706"/>
            <a:ext cx="5332413" cy="3684588"/>
          </a:xfrm>
        </p:spPr>
        <p:txBody>
          <a:bodyPr>
            <a:normAutofit fontScale="62500" lnSpcReduction="20000"/>
          </a:bodyPr>
          <a:lstStyle/>
          <a:p>
            <a:r>
              <a:rPr lang="uk-UA" sz="2800" dirty="0">
                <a:latin typeface="Calibri" panose="020F0502020204030204" pitchFamily="34" charset="0"/>
                <a:ea typeface="SimSun" panose="02010600030101010101" pitchFamily="2" charset="-122"/>
                <a:cs typeface="Helvetica" panose="020B0604020202020204" pitchFamily="34" charset="0"/>
              </a:rPr>
              <a:t>Більше значить краще </a:t>
            </a:r>
            <a:r>
              <a:rPr lang="en-US" sz="2800" dirty="0">
                <a:latin typeface="Calibri" panose="020F0502020204030204" pitchFamily="34" charset="0"/>
                <a:ea typeface="SimSun" panose="02010600030101010101" pitchFamily="2" charset="-122"/>
                <a:cs typeface="Helvetica" panose="020B0604020202020204" pitchFamily="34" charset="0"/>
              </a:rPr>
              <a:t>(</a:t>
            </a:r>
            <a:r>
              <a:rPr lang="uk-UA" sz="2800" dirty="0">
                <a:latin typeface="Calibri" panose="020F0502020204030204" pitchFamily="34" charset="0"/>
                <a:ea typeface="SimSun" panose="02010600030101010101" pitchFamily="2" charset="-122"/>
                <a:cs typeface="Helvetica" panose="020B0604020202020204" pitchFamily="34" charset="0"/>
              </a:rPr>
              <a:t>це дійсно так</a:t>
            </a:r>
            <a:r>
              <a:rPr lang="en-US" sz="2800" dirty="0">
                <a:latin typeface="Calibri" panose="020F0502020204030204" pitchFamily="34" charset="0"/>
                <a:ea typeface="SimSun" panose="02010600030101010101" pitchFamily="2" charset="-122"/>
                <a:cs typeface="Helvetica" panose="020B0604020202020204" pitchFamily="34" charset="0"/>
              </a:rPr>
              <a:t>?)</a:t>
            </a:r>
          </a:p>
          <a:p>
            <a:r>
              <a:rPr lang="uk-UA" dirty="0"/>
              <a:t>Запит на загально прийнятий стандарт КУ</a:t>
            </a:r>
            <a:endParaRPr lang="en-US" dirty="0"/>
          </a:p>
          <a:p>
            <a:r>
              <a:rPr lang="uk-UA" dirty="0"/>
              <a:t>Впровадження МСФЗ</a:t>
            </a:r>
            <a:endParaRPr lang="en-US" dirty="0"/>
          </a:p>
          <a:p>
            <a:r>
              <a:rPr lang="uk-UA" dirty="0"/>
              <a:t>Як інтегрувати нематеріальні цінності в аналіз</a:t>
            </a:r>
            <a:endParaRPr lang="en-US" dirty="0"/>
          </a:p>
          <a:p>
            <a:r>
              <a:rPr lang="uk-UA" dirty="0"/>
              <a:t>Обмеження стандартів бухобліку </a:t>
            </a:r>
            <a:endParaRPr lang="en-US" dirty="0"/>
          </a:p>
          <a:p>
            <a:r>
              <a:rPr lang="uk-UA" dirty="0"/>
              <a:t>Принаймні існує найважливіший аспект</a:t>
            </a:r>
            <a:endParaRPr lang="en-US" dirty="0"/>
          </a:p>
          <a:p>
            <a:r>
              <a:rPr lang="uk-UA" dirty="0" err="1"/>
              <a:t>Фідуціарні</a:t>
            </a:r>
            <a:r>
              <a:rPr lang="uk-UA" dirty="0"/>
              <a:t> обов'язки перед акціонерами</a:t>
            </a:r>
            <a:endParaRPr lang="en-US" dirty="0"/>
          </a:p>
          <a:p>
            <a:r>
              <a:rPr lang="uk-UA" dirty="0"/>
              <a:t>Маніпуляції з фінансовими звітами </a:t>
            </a:r>
            <a:r>
              <a:rPr lang="en-US" dirty="0"/>
              <a:t> </a:t>
            </a:r>
          </a:p>
          <a:p>
            <a:r>
              <a:rPr lang="uk-UA" dirty="0"/>
              <a:t>Роль послуг щодо забезпечення гарантій </a:t>
            </a:r>
            <a:endParaRPr lang="en-US" dirty="0"/>
          </a:p>
          <a:p>
            <a:r>
              <a:rPr lang="uk-UA" dirty="0"/>
              <a:t>Суттєвість </a:t>
            </a:r>
            <a:r>
              <a:rPr lang="en-US" dirty="0"/>
              <a:t>(</a:t>
            </a:r>
            <a:r>
              <a:rPr lang="uk-UA" dirty="0"/>
              <a:t>важко сказати, що є корисним/суттєвим</a:t>
            </a:r>
            <a:r>
              <a:rPr lang="en-US" dirty="0"/>
              <a:t>)</a:t>
            </a:r>
          </a:p>
          <a:p>
            <a:endParaRPr lang="en-US" dirty="0"/>
          </a:p>
        </p:txBody>
      </p:sp>
      <p:sp>
        <p:nvSpPr>
          <p:cNvPr id="5" name="Text Placeholder 4">
            <a:extLst>
              <a:ext uri="{FF2B5EF4-FFF2-40B4-BE49-F238E27FC236}">
                <a16:creationId xmlns:a16="http://schemas.microsoft.com/office/drawing/2014/main" id="{143937A7-75F9-47E8-8512-5DE45E596ECE}"/>
              </a:ext>
            </a:extLst>
          </p:cNvPr>
          <p:cNvSpPr>
            <a:spLocks noGrp="1"/>
          </p:cNvSpPr>
          <p:nvPr>
            <p:ph type="body" sz="quarter" idx="4294967295"/>
          </p:nvPr>
        </p:nvSpPr>
        <p:spPr>
          <a:xfrm>
            <a:off x="6563164" y="1044165"/>
            <a:ext cx="5183187" cy="823912"/>
          </a:xfrm>
        </p:spPr>
        <p:txBody>
          <a:bodyPr/>
          <a:lstStyle/>
          <a:p>
            <a:pPr marL="0" indent="0">
              <a:buNone/>
            </a:pPr>
            <a:r>
              <a:rPr lang="uk-UA" dirty="0"/>
              <a:t>Наразі</a:t>
            </a:r>
            <a:endParaRPr lang="en-US" dirty="0"/>
          </a:p>
        </p:txBody>
      </p:sp>
      <p:sp>
        <p:nvSpPr>
          <p:cNvPr id="6" name="Content Placeholder 5">
            <a:extLst>
              <a:ext uri="{FF2B5EF4-FFF2-40B4-BE49-F238E27FC236}">
                <a16:creationId xmlns:a16="http://schemas.microsoft.com/office/drawing/2014/main" id="{75691A50-B3EB-432C-9E64-1F846D5F724C}"/>
              </a:ext>
            </a:extLst>
          </p:cNvPr>
          <p:cNvSpPr>
            <a:spLocks noGrp="1"/>
          </p:cNvSpPr>
          <p:nvPr>
            <p:ph sz="quarter" idx="4294967295"/>
          </p:nvPr>
        </p:nvSpPr>
        <p:spPr>
          <a:xfrm>
            <a:off x="6285351" y="1586706"/>
            <a:ext cx="5461000" cy="3684588"/>
          </a:xfrm>
        </p:spPr>
        <p:txBody>
          <a:bodyPr>
            <a:normAutofit fontScale="55000" lnSpcReduction="20000"/>
          </a:bodyPr>
          <a:lstStyle/>
          <a:p>
            <a:r>
              <a:rPr lang="uk-UA" sz="2900" dirty="0">
                <a:latin typeface="Calibri" panose="020F0502020204030204" pitchFamily="34" charset="0"/>
                <a:ea typeface="SimSun" panose="02010600030101010101" pitchFamily="2" charset="-122"/>
                <a:cs typeface="Helvetica" panose="020B0604020202020204" pitchFamily="34" charset="0"/>
              </a:rPr>
              <a:t>Більше значить краще (це дійсно так?)</a:t>
            </a:r>
          </a:p>
          <a:p>
            <a:r>
              <a:rPr lang="uk-UA" sz="2900" dirty="0"/>
              <a:t>Запит на загально прийнятий стандарт ESG</a:t>
            </a:r>
          </a:p>
          <a:p>
            <a:r>
              <a:rPr lang="uk-UA" sz="2900" dirty="0"/>
              <a:t>Невизначеність щодо того, який стандарт буде визначальним</a:t>
            </a:r>
          </a:p>
          <a:p>
            <a:r>
              <a:rPr lang="uk-UA" sz="2900" dirty="0"/>
              <a:t>Як інтегрувати показники ESG в аналіз </a:t>
            </a:r>
          </a:p>
          <a:p>
            <a:r>
              <a:rPr lang="uk-UA" sz="2900" dirty="0"/>
              <a:t>Обмеження/недоліки усіх стандартів (їх прийняття)</a:t>
            </a:r>
          </a:p>
          <a:p>
            <a:r>
              <a:rPr lang="uk-UA" sz="2900" dirty="0"/>
              <a:t>Декілька змінних найважливіших аспектів (можливо ні?)</a:t>
            </a:r>
          </a:p>
          <a:p>
            <a:r>
              <a:rPr lang="uk-UA" sz="2900" dirty="0" err="1"/>
              <a:t>Фідуціарні</a:t>
            </a:r>
            <a:r>
              <a:rPr lang="uk-UA" sz="2900" dirty="0"/>
              <a:t> обов'язки перед акціонерами (лише перед ними?)</a:t>
            </a:r>
          </a:p>
          <a:p>
            <a:r>
              <a:rPr lang="uk-UA" sz="2900" dirty="0"/>
              <a:t>«</a:t>
            </a:r>
            <a:r>
              <a:rPr lang="uk-UA" sz="2900" dirty="0" err="1"/>
              <a:t>Екозамилювання</a:t>
            </a:r>
            <a:r>
              <a:rPr lang="uk-UA" sz="2900" dirty="0"/>
              <a:t>» (слабка концептуально основа) </a:t>
            </a:r>
          </a:p>
          <a:p>
            <a:r>
              <a:rPr lang="uk-UA" sz="2900" dirty="0"/>
              <a:t>Роль послуг щодо забезпечення гарантій </a:t>
            </a:r>
          </a:p>
          <a:p>
            <a:r>
              <a:rPr lang="uk-UA" sz="2900" dirty="0"/>
              <a:t>Суттєвість (можливо це неважливо)</a:t>
            </a:r>
          </a:p>
          <a:p>
            <a:endParaRPr lang="en-US" dirty="0"/>
          </a:p>
        </p:txBody>
      </p:sp>
      <p:grpSp>
        <p:nvGrpSpPr>
          <p:cNvPr id="7" name="Group 6">
            <a:extLst>
              <a:ext uri="{FF2B5EF4-FFF2-40B4-BE49-F238E27FC236}">
                <a16:creationId xmlns:a16="http://schemas.microsoft.com/office/drawing/2014/main" id="{EB73D1AD-5998-4495-BE8B-6B1BCA7AFB4A}"/>
              </a:ext>
            </a:extLst>
          </p:cNvPr>
          <p:cNvGrpSpPr/>
          <p:nvPr/>
        </p:nvGrpSpPr>
        <p:grpSpPr>
          <a:xfrm>
            <a:off x="6252804" y="5355030"/>
            <a:ext cx="3034071" cy="1394517"/>
            <a:chOff x="4735392" y="4826286"/>
            <a:chExt cx="3034071" cy="1394517"/>
          </a:xfrm>
        </p:grpSpPr>
        <p:sp>
          <p:nvSpPr>
            <p:cNvPr id="8" name="Slide Number Placeholder 2">
              <a:extLst>
                <a:ext uri="{FF2B5EF4-FFF2-40B4-BE49-F238E27FC236}">
                  <a16:creationId xmlns:a16="http://schemas.microsoft.com/office/drawing/2014/main" id="{01812825-6CA3-45CB-B6D7-AB295D4F683F}"/>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9" name="Picture 8" descr="Graphical user interface, text, application, email&#10;&#10;Description automatically generated">
              <a:extLst>
                <a:ext uri="{FF2B5EF4-FFF2-40B4-BE49-F238E27FC236}">
                  <a16:creationId xmlns:a16="http://schemas.microsoft.com/office/drawing/2014/main" id="{2912A66F-576D-4536-BA3C-72B53289178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1775800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A27E7-BC4A-4D37-BBE9-F4D158D9118D}"/>
              </a:ext>
            </a:extLst>
          </p:cNvPr>
          <p:cNvSpPr>
            <a:spLocks noGrp="1"/>
          </p:cNvSpPr>
          <p:nvPr>
            <p:ph type="title"/>
          </p:nvPr>
        </p:nvSpPr>
        <p:spPr/>
        <p:txBody>
          <a:bodyPr>
            <a:normAutofit/>
          </a:bodyPr>
          <a:lstStyle/>
          <a:p>
            <a:r>
              <a:rPr lang="uk-UA" b="1" dirty="0">
                <a:solidFill>
                  <a:schemeClr val="accent5">
                    <a:lumMod val="75000"/>
                  </a:schemeClr>
                </a:solidFill>
              </a:rPr>
              <a:t>Штучний розум </a:t>
            </a:r>
            <a:endParaRPr lang="en-US" b="1" dirty="0">
              <a:solidFill>
                <a:schemeClr val="accent5">
                  <a:lumMod val="75000"/>
                </a:schemeClr>
              </a:solidFill>
            </a:endParaRPr>
          </a:p>
        </p:txBody>
      </p:sp>
    </p:spTree>
    <p:extLst>
      <p:ext uri="{BB962C8B-B14F-4D97-AF65-F5344CB8AC3E}">
        <p14:creationId xmlns:p14="http://schemas.microsoft.com/office/powerpoint/2010/main" val="3071311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BB3C2-2196-42A0-89A5-294005DA2E1E}"/>
              </a:ext>
            </a:extLst>
          </p:cNvPr>
          <p:cNvSpPr>
            <a:spLocks noGrp="1"/>
          </p:cNvSpPr>
          <p:nvPr>
            <p:ph type="title"/>
          </p:nvPr>
        </p:nvSpPr>
        <p:spPr/>
        <p:txBody>
          <a:bodyPr>
            <a:noAutofit/>
          </a:bodyPr>
          <a:lstStyle/>
          <a:p>
            <a:r>
              <a:rPr lang="uk-UA" sz="2800" b="1" dirty="0"/>
              <a:t>Познайомтесь з новим членом інвестиційної команди</a:t>
            </a:r>
            <a:endParaRPr lang="en-US" sz="2800" b="1" dirty="0"/>
          </a:p>
        </p:txBody>
      </p:sp>
      <p:sp>
        <p:nvSpPr>
          <p:cNvPr id="3" name="Content Placeholder 2">
            <a:extLst>
              <a:ext uri="{FF2B5EF4-FFF2-40B4-BE49-F238E27FC236}">
                <a16:creationId xmlns:a16="http://schemas.microsoft.com/office/drawing/2014/main" id="{D4DAC6EB-A379-437D-8CDF-6AD0240B3926}"/>
              </a:ext>
            </a:extLst>
          </p:cNvPr>
          <p:cNvSpPr>
            <a:spLocks noGrp="1"/>
          </p:cNvSpPr>
          <p:nvPr>
            <p:ph idx="4294967295"/>
          </p:nvPr>
        </p:nvSpPr>
        <p:spPr>
          <a:xfrm>
            <a:off x="2148793" y="1135143"/>
            <a:ext cx="8229147" cy="4351338"/>
          </a:xfrm>
        </p:spPr>
        <p:txBody>
          <a:bodyPr>
            <a:normAutofit fontScale="85000" lnSpcReduction="20000"/>
          </a:bodyPr>
          <a:lstStyle/>
          <a:p>
            <a:r>
              <a:rPr lang="uk-UA" dirty="0"/>
              <a:t>Штучний розум </a:t>
            </a:r>
            <a:endParaRPr lang="en-US" dirty="0"/>
          </a:p>
          <a:p>
            <a:r>
              <a:rPr lang="uk-UA" dirty="0"/>
              <a:t>Навчання машини.</a:t>
            </a:r>
            <a:r>
              <a:rPr lang="en-US" dirty="0"/>
              <a:t> </a:t>
            </a:r>
            <a:r>
              <a:rPr lang="uk-UA" dirty="0"/>
              <a:t>Спроможна використовувати неструктуровані дані.</a:t>
            </a:r>
            <a:endParaRPr lang="en-US" dirty="0"/>
          </a:p>
          <a:p>
            <a:r>
              <a:rPr lang="uk-UA" dirty="0"/>
              <a:t>Переваги</a:t>
            </a:r>
            <a:r>
              <a:rPr lang="en-US" dirty="0"/>
              <a:t>:</a:t>
            </a:r>
          </a:p>
          <a:p>
            <a:pPr lvl="1"/>
            <a:r>
              <a:rPr lang="uk-UA" dirty="0"/>
              <a:t>Обсяг даних </a:t>
            </a:r>
            <a:endParaRPr lang="en-US" dirty="0"/>
          </a:p>
          <a:p>
            <a:pPr lvl="1"/>
            <a:r>
              <a:rPr lang="uk-UA" dirty="0"/>
              <a:t>Швидкість </a:t>
            </a:r>
            <a:endParaRPr lang="en-US" dirty="0"/>
          </a:p>
          <a:p>
            <a:pPr lvl="1"/>
            <a:r>
              <a:rPr lang="uk-UA" dirty="0"/>
              <a:t>Визначення рушійних/ключових факторів </a:t>
            </a:r>
            <a:endParaRPr lang="en-US" dirty="0"/>
          </a:p>
          <a:p>
            <a:pPr lvl="1"/>
            <a:r>
              <a:rPr lang="uk-UA" dirty="0"/>
              <a:t>Зниження упередженості </a:t>
            </a:r>
            <a:endParaRPr lang="en-US" dirty="0"/>
          </a:p>
          <a:p>
            <a:r>
              <a:rPr lang="uk-UA" dirty="0"/>
              <a:t>Обробка інформації рідною/природною мовою</a:t>
            </a:r>
            <a:endParaRPr lang="en-US" dirty="0"/>
          </a:p>
          <a:p>
            <a:r>
              <a:rPr lang="uk-UA" dirty="0"/>
              <a:t>Штучний розум – це відповідь на</a:t>
            </a:r>
            <a:r>
              <a:rPr lang="en-US" dirty="0"/>
              <a:t>:</a:t>
            </a:r>
          </a:p>
          <a:p>
            <a:pPr lvl="1"/>
            <a:r>
              <a:rPr lang="uk-UA" dirty="0"/>
              <a:t>Суттєвість</a:t>
            </a:r>
            <a:endParaRPr lang="en-US" dirty="0"/>
          </a:p>
          <a:p>
            <a:pPr lvl="1"/>
            <a:r>
              <a:rPr lang="uk-UA" dirty="0"/>
              <a:t>«</a:t>
            </a:r>
            <a:r>
              <a:rPr lang="uk-UA" dirty="0" err="1"/>
              <a:t>Екозамилювання</a:t>
            </a:r>
            <a:r>
              <a:rPr lang="uk-UA" dirty="0"/>
              <a:t>» </a:t>
            </a:r>
            <a:endParaRPr lang="en-US" dirty="0"/>
          </a:p>
          <a:p>
            <a:pPr lvl="1"/>
            <a:r>
              <a:rPr lang="uk-UA" dirty="0"/>
              <a:t>Різні стандарти звітності </a:t>
            </a:r>
            <a:endParaRPr lang="en-US" dirty="0"/>
          </a:p>
          <a:p>
            <a:pPr marL="0" indent="0">
              <a:buNone/>
            </a:pPr>
            <a:endParaRPr lang="en-US" dirty="0"/>
          </a:p>
        </p:txBody>
      </p:sp>
      <p:grpSp>
        <p:nvGrpSpPr>
          <p:cNvPr id="4" name="Group 3">
            <a:extLst>
              <a:ext uri="{FF2B5EF4-FFF2-40B4-BE49-F238E27FC236}">
                <a16:creationId xmlns:a16="http://schemas.microsoft.com/office/drawing/2014/main" id="{9AC938D7-A9B6-4350-A146-82530F0026F4}"/>
              </a:ext>
            </a:extLst>
          </p:cNvPr>
          <p:cNvGrpSpPr/>
          <p:nvPr/>
        </p:nvGrpSpPr>
        <p:grpSpPr>
          <a:xfrm>
            <a:off x="6263367" y="5375579"/>
            <a:ext cx="3034071" cy="1394517"/>
            <a:chOff x="4735392" y="4826286"/>
            <a:chExt cx="3034071" cy="1394517"/>
          </a:xfrm>
        </p:grpSpPr>
        <p:sp>
          <p:nvSpPr>
            <p:cNvPr id="5" name="Slide Number Placeholder 2">
              <a:extLst>
                <a:ext uri="{FF2B5EF4-FFF2-40B4-BE49-F238E27FC236}">
                  <a16:creationId xmlns:a16="http://schemas.microsoft.com/office/drawing/2014/main" id="{A508926A-7B4D-48C7-B098-45AAF06CBC99}"/>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C47AE6D0-34E1-4E3F-AFB0-E4AC92A6B4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26235914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7DB28-4D1F-4050-BFB7-AFB6944FE631}"/>
              </a:ext>
            </a:extLst>
          </p:cNvPr>
          <p:cNvSpPr>
            <a:spLocks noGrp="1"/>
          </p:cNvSpPr>
          <p:nvPr>
            <p:ph type="title"/>
          </p:nvPr>
        </p:nvSpPr>
        <p:spPr/>
        <p:txBody>
          <a:bodyPr>
            <a:noAutofit/>
          </a:bodyPr>
          <a:lstStyle/>
          <a:p>
            <a:r>
              <a:rPr lang="uk-UA" sz="2800" b="1" dirty="0"/>
              <a:t>Підсумкові моменти</a:t>
            </a:r>
            <a:endParaRPr lang="en-US" sz="2800" b="1" dirty="0">
              <a:highlight>
                <a:srgbClr val="FFFF00"/>
              </a:highlight>
            </a:endParaRPr>
          </a:p>
        </p:txBody>
      </p:sp>
      <p:sp>
        <p:nvSpPr>
          <p:cNvPr id="3" name="Content Placeholder 2">
            <a:extLst>
              <a:ext uri="{FF2B5EF4-FFF2-40B4-BE49-F238E27FC236}">
                <a16:creationId xmlns:a16="http://schemas.microsoft.com/office/drawing/2014/main" id="{D7ACEF43-64CC-430E-B9F4-B845DE63E4B2}"/>
              </a:ext>
            </a:extLst>
          </p:cNvPr>
          <p:cNvSpPr>
            <a:spLocks noGrp="1"/>
          </p:cNvSpPr>
          <p:nvPr>
            <p:ph idx="4294967295"/>
          </p:nvPr>
        </p:nvSpPr>
        <p:spPr>
          <a:xfrm>
            <a:off x="838200" y="1116789"/>
            <a:ext cx="10515600" cy="4351338"/>
          </a:xfrm>
        </p:spPr>
        <p:txBody>
          <a:bodyPr vert="horz" lIns="91440" tIns="45720" rIns="91440" bIns="45720" rtlCol="0" anchor="t">
            <a:normAutofit fontScale="77500" lnSpcReduction="20000"/>
          </a:bodyPr>
          <a:lstStyle/>
          <a:p>
            <a:r>
              <a:rPr lang="uk-UA" dirty="0"/>
              <a:t>Використання даних </a:t>
            </a:r>
            <a:r>
              <a:rPr lang="en-US" dirty="0"/>
              <a:t>ESG </a:t>
            </a:r>
            <a:r>
              <a:rPr lang="uk-UA" dirty="0"/>
              <a:t>широко розповсюджується </a:t>
            </a:r>
            <a:endParaRPr lang="en-US" dirty="0"/>
          </a:p>
          <a:p>
            <a:r>
              <a:rPr lang="uk-UA" dirty="0"/>
              <a:t>Існують різні користувачі даних </a:t>
            </a:r>
            <a:endParaRPr lang="en-US" dirty="0"/>
          </a:p>
          <a:p>
            <a:r>
              <a:rPr lang="uk-UA" dirty="0"/>
              <a:t>Різні провайдери капіталу мають різні стратегії і по різному використовують інформацію </a:t>
            </a:r>
            <a:endParaRPr lang="en-US" dirty="0"/>
          </a:p>
          <a:p>
            <a:r>
              <a:rPr lang="uk-UA" dirty="0"/>
              <a:t>Інформація для ринку капіталу, як правило, є регульованою, структурованою  і суттєвою</a:t>
            </a:r>
            <a:endParaRPr lang="en-US" dirty="0"/>
          </a:p>
          <a:p>
            <a:r>
              <a:rPr lang="uk-UA" dirty="0"/>
              <a:t>Несуттєва інформація є нерегульованою і може </a:t>
            </a:r>
            <a:r>
              <a:rPr lang="ru-RU" dirty="0"/>
              <a:t>бути </a:t>
            </a:r>
            <a:r>
              <a:rPr lang="ru-RU" dirty="0" err="1"/>
              <a:t>схильною</a:t>
            </a:r>
            <a:r>
              <a:rPr lang="ru-RU" dirty="0"/>
              <a:t> до </a:t>
            </a:r>
            <a:r>
              <a:rPr lang="uk-UA" dirty="0"/>
              <a:t>маніпуляції </a:t>
            </a:r>
            <a:endParaRPr lang="en-US" dirty="0"/>
          </a:p>
          <a:p>
            <a:r>
              <a:rPr lang="uk-UA" dirty="0"/>
              <a:t>Розкриття інформації і стандарти розкриття щодо суттєвих аспектів розвиватимуться надалі</a:t>
            </a:r>
            <a:endParaRPr lang="en-US" dirty="0"/>
          </a:p>
          <a:p>
            <a:r>
              <a:rPr lang="uk-UA" dirty="0"/>
              <a:t>Розкриття нефінансової інформації також буде зростати і розвиватися </a:t>
            </a:r>
            <a:endParaRPr lang="en-US" dirty="0"/>
          </a:p>
          <a:p>
            <a:r>
              <a:rPr lang="uk-UA" dirty="0"/>
              <a:t>Так чи інакше, емітентам доведеться враховувати вплив на сталий розвиток</a:t>
            </a:r>
            <a:endParaRPr lang="en-US" dirty="0"/>
          </a:p>
          <a:p>
            <a:r>
              <a:rPr lang="uk-UA" dirty="0"/>
              <a:t>Навіть ті, хто не має доступу до ринків капіталу, повинні враховувати прозорість в плані </a:t>
            </a:r>
            <a:r>
              <a:rPr lang="en-US" dirty="0"/>
              <a:t>ESG </a:t>
            </a:r>
            <a:r>
              <a:rPr lang="uk-UA" dirty="0"/>
              <a:t>для покращення взаємодії зі </a:t>
            </a:r>
            <a:r>
              <a:rPr lang="uk-UA" dirty="0" err="1"/>
              <a:t>стейкхолдерами</a:t>
            </a:r>
            <a:r>
              <a:rPr lang="uk-UA" dirty="0"/>
              <a:t>. </a:t>
            </a:r>
            <a:endParaRPr lang="en-US" dirty="0"/>
          </a:p>
        </p:txBody>
      </p:sp>
      <p:grpSp>
        <p:nvGrpSpPr>
          <p:cNvPr id="4" name="Group 3">
            <a:extLst>
              <a:ext uri="{FF2B5EF4-FFF2-40B4-BE49-F238E27FC236}">
                <a16:creationId xmlns:a16="http://schemas.microsoft.com/office/drawing/2014/main" id="{04CBE866-94CA-467D-A5C8-ED9DB68FC72B}"/>
              </a:ext>
            </a:extLst>
          </p:cNvPr>
          <p:cNvGrpSpPr/>
          <p:nvPr/>
        </p:nvGrpSpPr>
        <p:grpSpPr>
          <a:xfrm>
            <a:off x="6622962" y="5357225"/>
            <a:ext cx="3034071" cy="1394517"/>
            <a:chOff x="4735392" y="4826286"/>
            <a:chExt cx="3034071" cy="1394517"/>
          </a:xfrm>
        </p:grpSpPr>
        <p:sp>
          <p:nvSpPr>
            <p:cNvPr id="5" name="Slide Number Placeholder 2">
              <a:extLst>
                <a:ext uri="{FF2B5EF4-FFF2-40B4-BE49-F238E27FC236}">
                  <a16:creationId xmlns:a16="http://schemas.microsoft.com/office/drawing/2014/main" id="{2F4FF531-51CD-410C-A85B-7F64514D94CD}"/>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6" name="Picture 5" descr="Graphical user interface, text, application, email&#10;&#10;Description automatically generated">
              <a:extLst>
                <a:ext uri="{FF2B5EF4-FFF2-40B4-BE49-F238E27FC236}">
                  <a16:creationId xmlns:a16="http://schemas.microsoft.com/office/drawing/2014/main" id="{0AF4345E-95C8-45C3-8D1C-D621A9A6296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3880287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0689B3-6705-4F3A-ABA6-B101954A5699}"/>
              </a:ext>
            </a:extLst>
          </p:cNvPr>
          <p:cNvSpPr>
            <a:spLocks noGrp="1"/>
          </p:cNvSpPr>
          <p:nvPr>
            <p:ph type="title"/>
          </p:nvPr>
        </p:nvSpPr>
        <p:spPr/>
        <p:txBody>
          <a:bodyPr>
            <a:normAutofit fontScale="90000"/>
          </a:bodyPr>
          <a:lstStyle/>
          <a:p>
            <a:r>
              <a:rPr lang="uk-UA" sz="2500" b="1" dirty="0"/>
              <a:t>Що наразі пише преса? </a:t>
            </a:r>
            <a:endParaRPr lang="en-US" sz="2500" b="1" dirty="0"/>
          </a:p>
        </p:txBody>
      </p:sp>
      <p:sp>
        <p:nvSpPr>
          <p:cNvPr id="3" name="TextBox 2">
            <a:extLst>
              <a:ext uri="{FF2B5EF4-FFF2-40B4-BE49-F238E27FC236}">
                <a16:creationId xmlns:a16="http://schemas.microsoft.com/office/drawing/2014/main" id="{F00F1EB0-EAD0-4F75-8A41-337CBCA4793D}"/>
              </a:ext>
            </a:extLst>
          </p:cNvPr>
          <p:cNvSpPr txBox="1"/>
          <p:nvPr/>
        </p:nvSpPr>
        <p:spPr>
          <a:xfrm>
            <a:off x="699845" y="799595"/>
            <a:ext cx="10273552" cy="4770537"/>
          </a:xfrm>
          <a:prstGeom prst="rect">
            <a:avLst/>
          </a:prstGeom>
          <a:noFill/>
        </p:spPr>
        <p:txBody>
          <a:bodyPr wrap="square">
            <a:spAutoFit/>
          </a:bodyPr>
          <a:lstStyle/>
          <a:p>
            <a:pPr marL="285750" indent="-285750">
              <a:buFont typeface="Arial" panose="020B0604020202020204" pitchFamily="34" charset="0"/>
              <a:buChar char="•"/>
            </a:pPr>
            <a:r>
              <a:rPr lang="uk-UA" sz="2000" dirty="0"/>
              <a:t>Вплив екологічного і соціального рейтингу компанії на оцінку вартості акцій суттєво зріс і наразі є найвищим за останні 5 років. </a:t>
            </a:r>
            <a:endParaRPr lang="en-US" sz="2000" dirty="0"/>
          </a:p>
          <a:p>
            <a:pPr marL="285750" indent="-285750">
              <a:buFont typeface="Arial" panose="020B0604020202020204" pitchFamily="34" charset="0"/>
              <a:buChar char="•"/>
            </a:pPr>
            <a:r>
              <a:rPr lang="uk-UA" sz="2000" dirty="0"/>
              <a:t>Дані, що наразі існують для оцінки компаній з точки зору </a:t>
            </a:r>
            <a:r>
              <a:rPr lang="en-US" sz="2000" dirty="0"/>
              <a:t>ESG</a:t>
            </a:r>
            <a:r>
              <a:rPr lang="uk-UA" sz="2000" dirty="0"/>
              <a:t>, є далеко не надійними. </a:t>
            </a:r>
            <a:endParaRPr lang="en-US" sz="2000" dirty="0"/>
          </a:p>
          <a:p>
            <a:pPr marL="285750" indent="-285750">
              <a:buFont typeface="Arial" panose="020B0604020202020204" pitchFamily="34" charset="0"/>
              <a:buChar char="•"/>
            </a:pPr>
            <a:r>
              <a:rPr lang="uk-UA" sz="2000" dirty="0"/>
              <a:t>Перешкоди</a:t>
            </a:r>
            <a:r>
              <a:rPr lang="en-US" sz="2000" dirty="0"/>
              <a:t>:</a:t>
            </a:r>
          </a:p>
          <a:p>
            <a:pPr marL="742950" lvl="1" indent="-285750">
              <a:buFont typeface="Arial" panose="020B0604020202020204" pitchFamily="34" charset="0"/>
              <a:buChar char="•"/>
            </a:pPr>
            <a:r>
              <a:rPr lang="uk-UA" sz="2000" dirty="0"/>
              <a:t>Визначення </a:t>
            </a:r>
            <a:r>
              <a:rPr lang="en-US" sz="2000" dirty="0"/>
              <a:t>ESG </a:t>
            </a:r>
            <a:r>
              <a:rPr lang="uk-UA" sz="2000" dirty="0"/>
              <a:t>є широким і нечітким</a:t>
            </a:r>
            <a:endParaRPr lang="en-US" sz="2000" dirty="0"/>
          </a:p>
          <a:p>
            <a:pPr marL="742950" lvl="1" indent="-285750">
              <a:buFont typeface="Arial" panose="020B0604020202020204" pitchFamily="34" charset="0"/>
              <a:buChar char="•"/>
            </a:pPr>
            <a:r>
              <a:rPr lang="uk-UA" sz="2000" dirty="0"/>
              <a:t>Труднощі у присвоєнні єдиного рейтингу компанії або порівнянні сталості в розрізі галузей</a:t>
            </a:r>
            <a:endParaRPr lang="en-US" sz="2000" dirty="0"/>
          </a:p>
          <a:p>
            <a:pPr marL="742950" lvl="1" indent="-285750">
              <a:buFont typeface="Arial" panose="020B0604020202020204" pitchFamily="34" charset="0"/>
              <a:buChar char="•"/>
            </a:pPr>
            <a:r>
              <a:rPr lang="uk-UA" sz="2000" dirty="0"/>
              <a:t>Хоча наявність даних з </a:t>
            </a:r>
            <a:r>
              <a:rPr lang="en-US" sz="2000" dirty="0"/>
              <a:t>ESG </a:t>
            </a:r>
            <a:r>
              <a:rPr lang="uk-UA" sz="2000" dirty="0"/>
              <a:t>підвищилась, якість інформації залишається нерівномірною. </a:t>
            </a:r>
            <a:endParaRPr lang="en-US" sz="2000" dirty="0"/>
          </a:p>
          <a:p>
            <a:pPr marL="285750" indent="-285750">
              <a:buFont typeface="Arial" panose="020B0604020202020204" pitchFamily="34" charset="0"/>
              <a:buChar char="•"/>
            </a:pPr>
            <a:r>
              <a:rPr lang="uk-UA" sz="2000" dirty="0"/>
              <a:t>Гроші продовжують «сипатись»: </a:t>
            </a:r>
            <a:endParaRPr lang="en-US" sz="2000" dirty="0"/>
          </a:p>
          <a:p>
            <a:pPr marL="742950" lvl="1" indent="-285750">
              <a:buFont typeface="Arial" panose="020B0604020202020204" pitchFamily="34" charset="0"/>
              <a:buChar char="•"/>
            </a:pPr>
            <a:r>
              <a:rPr lang="uk-UA" sz="2000" dirty="0"/>
              <a:t>У США</a:t>
            </a:r>
            <a:r>
              <a:rPr lang="en-US" sz="2000" dirty="0"/>
              <a:t>, </a:t>
            </a:r>
            <a:r>
              <a:rPr lang="uk-UA" sz="2000" dirty="0"/>
              <a:t>фонди </a:t>
            </a:r>
            <a:r>
              <a:rPr lang="en-US" sz="2000" dirty="0"/>
              <a:t>ESG </a:t>
            </a:r>
            <a:r>
              <a:rPr lang="uk-UA" sz="2000" dirty="0"/>
              <a:t>залучили </a:t>
            </a:r>
            <a:r>
              <a:rPr lang="en-US" sz="2000" dirty="0"/>
              <a:t>$28 </a:t>
            </a:r>
            <a:r>
              <a:rPr lang="uk-UA" sz="2000" dirty="0"/>
              <a:t>млрд. у </a:t>
            </a:r>
            <a:r>
              <a:rPr lang="en-US" sz="2000" dirty="0"/>
              <a:t>2020 </a:t>
            </a:r>
            <a:r>
              <a:rPr lang="uk-UA" sz="2000" dirty="0"/>
              <a:t>р. </a:t>
            </a:r>
            <a:r>
              <a:rPr lang="en-US" sz="2000" dirty="0"/>
              <a:t>(</a:t>
            </a:r>
            <a:r>
              <a:rPr lang="uk-UA" sz="2000" dirty="0"/>
              <a:t>у порівнянні з </a:t>
            </a:r>
            <a:r>
              <a:rPr lang="en-US" sz="2000" dirty="0"/>
              <a:t>$25 </a:t>
            </a:r>
            <a:r>
              <a:rPr lang="uk-UA" sz="2000" dirty="0"/>
              <a:t>млрд. впродовж останніх 5 років</a:t>
            </a:r>
            <a:r>
              <a:rPr lang="en-US" sz="2000" dirty="0"/>
              <a:t>)</a:t>
            </a:r>
          </a:p>
          <a:p>
            <a:pPr marL="742950" lvl="1" indent="-285750">
              <a:buFont typeface="Arial" panose="020B0604020202020204" pitchFamily="34" charset="0"/>
              <a:buChar char="•"/>
            </a:pPr>
            <a:r>
              <a:rPr lang="uk-UA" sz="2000" dirty="0"/>
              <a:t>Інструменти, що котуються на фондовій біржі і орієнтовані на </a:t>
            </a:r>
            <a:r>
              <a:rPr lang="en-US" sz="2000" dirty="0"/>
              <a:t>ESG</a:t>
            </a:r>
            <a:r>
              <a:rPr lang="uk-UA" sz="2000" dirty="0"/>
              <a:t>, акумулювали </a:t>
            </a:r>
            <a:r>
              <a:rPr lang="en-US" sz="2000" dirty="0"/>
              <a:t>$4.1</a:t>
            </a:r>
            <a:r>
              <a:rPr lang="uk-UA" sz="2000" dirty="0"/>
              <a:t> млрд. лише за минулий тиждень </a:t>
            </a:r>
            <a:endParaRPr lang="en-US" sz="2000" dirty="0"/>
          </a:p>
          <a:p>
            <a:endParaRPr lang="en-US" sz="2400" dirty="0"/>
          </a:p>
        </p:txBody>
      </p:sp>
      <p:sp>
        <p:nvSpPr>
          <p:cNvPr id="4" name="TextBox 3">
            <a:extLst>
              <a:ext uri="{FF2B5EF4-FFF2-40B4-BE49-F238E27FC236}">
                <a16:creationId xmlns:a16="http://schemas.microsoft.com/office/drawing/2014/main" id="{106742DC-69A9-4382-B0DF-AA1AE169210B}"/>
              </a:ext>
            </a:extLst>
          </p:cNvPr>
          <p:cNvSpPr txBox="1"/>
          <p:nvPr/>
        </p:nvSpPr>
        <p:spPr>
          <a:xfrm>
            <a:off x="270643" y="5246966"/>
            <a:ext cx="6098240" cy="646331"/>
          </a:xfrm>
          <a:prstGeom prst="rect">
            <a:avLst/>
          </a:prstGeom>
          <a:noFill/>
        </p:spPr>
        <p:txBody>
          <a:bodyPr wrap="square">
            <a:spAutoFit/>
          </a:bodyPr>
          <a:lstStyle/>
          <a:p>
            <a:r>
              <a:rPr lang="uk-UA" b="1" dirty="0"/>
              <a:t>Джерело</a:t>
            </a:r>
            <a:r>
              <a:rPr lang="en-US" b="1" dirty="0"/>
              <a:t>: Bloomberg Green, “Goldman Picks Its Winners in the ESG Sweepstakes”, November 18, 2020</a:t>
            </a:r>
          </a:p>
        </p:txBody>
      </p:sp>
      <p:grpSp>
        <p:nvGrpSpPr>
          <p:cNvPr id="8" name="Group 7">
            <a:extLst>
              <a:ext uri="{FF2B5EF4-FFF2-40B4-BE49-F238E27FC236}">
                <a16:creationId xmlns:a16="http://schemas.microsoft.com/office/drawing/2014/main" id="{31E7875E-D583-45D2-B24D-EB1F90D828E3}"/>
              </a:ext>
            </a:extLst>
          </p:cNvPr>
          <p:cNvGrpSpPr/>
          <p:nvPr/>
        </p:nvGrpSpPr>
        <p:grpSpPr>
          <a:xfrm>
            <a:off x="6444328" y="5246966"/>
            <a:ext cx="3034071" cy="1394517"/>
            <a:chOff x="4735392" y="4826286"/>
            <a:chExt cx="3034071" cy="1394517"/>
          </a:xfrm>
        </p:grpSpPr>
        <p:sp>
          <p:nvSpPr>
            <p:cNvPr id="9" name="Slide Number Placeholder 2">
              <a:extLst>
                <a:ext uri="{FF2B5EF4-FFF2-40B4-BE49-F238E27FC236}">
                  <a16:creationId xmlns:a16="http://schemas.microsoft.com/office/drawing/2014/main" id="{6ACC8E86-7418-4DB3-AC66-55E8B29BB653}"/>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0" name="Picture 9" descr="Graphical user interface, text, application, email&#10;&#10;Description automatically generated">
              <a:extLst>
                <a:ext uri="{FF2B5EF4-FFF2-40B4-BE49-F238E27FC236}">
                  <a16:creationId xmlns:a16="http://schemas.microsoft.com/office/drawing/2014/main" id="{E984AA3A-CF95-4F60-B717-9B88509807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65005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B5411-5245-4589-B7EE-EBDCD9935C6F}"/>
              </a:ext>
            </a:extLst>
          </p:cNvPr>
          <p:cNvSpPr>
            <a:spLocks noGrp="1"/>
          </p:cNvSpPr>
          <p:nvPr>
            <p:ph type="title"/>
          </p:nvPr>
        </p:nvSpPr>
        <p:spPr/>
        <p:txBody>
          <a:bodyPr>
            <a:normAutofit fontScale="90000"/>
          </a:bodyPr>
          <a:lstStyle/>
          <a:p>
            <a:r>
              <a:rPr lang="uk-UA" sz="2800" b="1" dirty="0"/>
              <a:t>Що наразі пише преса? </a:t>
            </a:r>
            <a:endParaRPr lang="en-US" sz="2800" b="1" dirty="0"/>
          </a:p>
        </p:txBody>
      </p:sp>
      <p:sp>
        <p:nvSpPr>
          <p:cNvPr id="4" name="TextBox 3">
            <a:extLst>
              <a:ext uri="{FF2B5EF4-FFF2-40B4-BE49-F238E27FC236}">
                <a16:creationId xmlns:a16="http://schemas.microsoft.com/office/drawing/2014/main" id="{08E2A31B-53A7-4603-B652-F1075C827DCB}"/>
              </a:ext>
            </a:extLst>
          </p:cNvPr>
          <p:cNvSpPr txBox="1"/>
          <p:nvPr/>
        </p:nvSpPr>
        <p:spPr>
          <a:xfrm>
            <a:off x="1564428" y="1168797"/>
            <a:ext cx="9089651" cy="4001095"/>
          </a:xfrm>
          <a:prstGeom prst="rect">
            <a:avLst/>
          </a:prstGeom>
          <a:noFill/>
        </p:spPr>
        <p:txBody>
          <a:bodyPr wrap="square">
            <a:spAutoFit/>
          </a:bodyPr>
          <a:lstStyle/>
          <a:p>
            <a:pPr marL="285750" indent="-285750">
              <a:buFont typeface="Arial" panose="020B0604020202020204" pitchFamily="34" charset="0"/>
              <a:buChar char="•"/>
            </a:pPr>
            <a:r>
              <a:rPr lang="uk-UA" sz="2400" dirty="0"/>
              <a:t>Що мотивує інтегрувати </a:t>
            </a:r>
            <a:r>
              <a:rPr lang="en-US" sz="2400" dirty="0"/>
              <a:t>ESG </a:t>
            </a:r>
            <a:r>
              <a:rPr lang="uk-UA" sz="2400" dirty="0"/>
              <a:t>в інвестиції? </a:t>
            </a:r>
            <a:endParaRPr lang="en-US" sz="2400" dirty="0">
              <a:highlight>
                <a:srgbClr val="FFFF00"/>
              </a:highlight>
            </a:endParaRPr>
          </a:p>
          <a:p>
            <a:pPr marL="742950" lvl="1" indent="-285750">
              <a:buFont typeface="Arial" panose="020B0604020202020204" pitchFamily="34" charset="0"/>
              <a:buChar char="•"/>
            </a:pPr>
            <a:r>
              <a:rPr lang="en-US" sz="2200" dirty="0"/>
              <a:t>42% </a:t>
            </a:r>
            <a:r>
              <a:rPr lang="uk-UA" sz="2200" dirty="0"/>
              <a:t>професіоналів у сфері фінансових послуг зазначили, що покращення довгострокової доходності було головним мотивуючим чинником.  </a:t>
            </a:r>
            <a:endParaRPr lang="en-US" sz="2200" dirty="0"/>
          </a:p>
          <a:p>
            <a:pPr marL="742950" lvl="1" indent="-285750">
              <a:buFont typeface="Arial" panose="020B0604020202020204" pitchFamily="34" charset="0"/>
              <a:buChar char="•"/>
            </a:pPr>
            <a:r>
              <a:rPr lang="uk-UA" sz="2200" dirty="0"/>
              <a:t>Зниження ризиків було другим за вагомістю чинником - </a:t>
            </a:r>
            <a:r>
              <a:rPr lang="en-US" sz="2200" dirty="0"/>
              <a:t>27%</a:t>
            </a:r>
          </a:p>
          <a:p>
            <a:pPr marL="742950" lvl="1" indent="-285750">
              <a:buFont typeface="Arial" panose="020B0604020202020204" pitchFamily="34" charset="0"/>
              <a:buChar char="•"/>
            </a:pPr>
            <a:r>
              <a:rPr lang="uk-UA" sz="2200" dirty="0"/>
              <a:t>Вимоги клієнтів -</a:t>
            </a:r>
            <a:r>
              <a:rPr lang="en-US" sz="2200" dirty="0"/>
              <a:t> 22% </a:t>
            </a:r>
          </a:p>
          <a:p>
            <a:pPr marL="285750" indent="-285750">
              <a:buFont typeface="Arial" panose="020B0604020202020204" pitchFamily="34" charset="0"/>
              <a:buChar char="•"/>
            </a:pPr>
            <a:r>
              <a:rPr lang="en-US" sz="2400" dirty="0"/>
              <a:t>70% </a:t>
            </a:r>
            <a:r>
              <a:rPr lang="uk-UA" sz="2400" dirty="0"/>
              <a:t>респондентів очікують, що впродовж наступних 3 – 5 років зміна клімату буде ключовим рушійним фактором для результатів діяльності, пов'язаних з </a:t>
            </a:r>
            <a:r>
              <a:rPr lang="en-US" sz="2400" dirty="0"/>
              <a:t>of ESG</a:t>
            </a:r>
            <a:r>
              <a:rPr lang="uk-UA" sz="2400" dirty="0"/>
              <a:t>.</a:t>
            </a:r>
            <a:endParaRPr lang="en-US" sz="2400" dirty="0"/>
          </a:p>
          <a:p>
            <a:pPr marL="285750" indent="-285750">
              <a:buFont typeface="Arial" panose="020B0604020202020204" pitchFamily="34" charset="0"/>
              <a:buChar char="•"/>
            </a:pPr>
            <a:r>
              <a:rPr lang="en-US" sz="2400" dirty="0"/>
              <a:t>72% </a:t>
            </a:r>
            <a:r>
              <a:rPr lang="uk-UA" sz="2400" dirty="0"/>
              <a:t>спостерігачів за ринками вважають, що «Соціальний аспект» є фактором, який найважче проаналізувати та інтегрувати.</a:t>
            </a:r>
            <a:endParaRPr lang="en-US" sz="2400" dirty="0"/>
          </a:p>
        </p:txBody>
      </p:sp>
      <p:sp>
        <p:nvSpPr>
          <p:cNvPr id="6" name="TextBox 5">
            <a:extLst>
              <a:ext uri="{FF2B5EF4-FFF2-40B4-BE49-F238E27FC236}">
                <a16:creationId xmlns:a16="http://schemas.microsoft.com/office/drawing/2014/main" id="{000785FA-5B68-44FD-9BA0-F88B150F9863}"/>
              </a:ext>
            </a:extLst>
          </p:cNvPr>
          <p:cNvSpPr txBox="1"/>
          <p:nvPr/>
        </p:nvSpPr>
        <p:spPr>
          <a:xfrm>
            <a:off x="255290" y="5169892"/>
            <a:ext cx="6098240" cy="646331"/>
          </a:xfrm>
          <a:prstGeom prst="rect">
            <a:avLst/>
          </a:prstGeom>
          <a:noFill/>
        </p:spPr>
        <p:txBody>
          <a:bodyPr wrap="square">
            <a:spAutoFit/>
          </a:bodyPr>
          <a:lstStyle/>
          <a:p>
            <a:r>
              <a:rPr lang="uk-UA" b="1" dirty="0"/>
              <a:t>Джерело</a:t>
            </a:r>
            <a:r>
              <a:rPr lang="en-US" b="1" dirty="0"/>
              <a:t>: Bloomberg Green, “Goldman Picks Its Winners in the ESG Sweepstakes”, November 18, 2020</a:t>
            </a:r>
          </a:p>
        </p:txBody>
      </p:sp>
      <p:grpSp>
        <p:nvGrpSpPr>
          <p:cNvPr id="5" name="Group 4">
            <a:extLst>
              <a:ext uri="{FF2B5EF4-FFF2-40B4-BE49-F238E27FC236}">
                <a16:creationId xmlns:a16="http://schemas.microsoft.com/office/drawing/2014/main" id="{FE2CA788-43FC-41AB-9068-20F6AA9A7E9A}"/>
              </a:ext>
            </a:extLst>
          </p:cNvPr>
          <p:cNvGrpSpPr/>
          <p:nvPr/>
        </p:nvGrpSpPr>
        <p:grpSpPr>
          <a:xfrm>
            <a:off x="6218297" y="5257804"/>
            <a:ext cx="3034071" cy="1394517"/>
            <a:chOff x="4735392" y="4826286"/>
            <a:chExt cx="3034071" cy="1394517"/>
          </a:xfrm>
        </p:grpSpPr>
        <p:sp>
          <p:nvSpPr>
            <p:cNvPr id="7" name="Slide Number Placeholder 2">
              <a:extLst>
                <a:ext uri="{FF2B5EF4-FFF2-40B4-BE49-F238E27FC236}">
                  <a16:creationId xmlns:a16="http://schemas.microsoft.com/office/drawing/2014/main" id="{3F6F88BE-5D35-43F0-9FAD-B86F1D10AF1B}"/>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8" name="Picture 7" descr="Graphical user interface, text, application, email&#10;&#10;Description automatically generated">
              <a:extLst>
                <a:ext uri="{FF2B5EF4-FFF2-40B4-BE49-F238E27FC236}">
                  <a16:creationId xmlns:a16="http://schemas.microsoft.com/office/drawing/2014/main" id="{F224C827-4143-4151-AA88-F4EBAB89124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3784721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0975C-9CA6-42D0-B284-3FA2E0CB2A5A}"/>
              </a:ext>
            </a:extLst>
          </p:cNvPr>
          <p:cNvSpPr>
            <a:spLocks noGrp="1"/>
          </p:cNvSpPr>
          <p:nvPr>
            <p:ph type="title"/>
          </p:nvPr>
        </p:nvSpPr>
        <p:spPr/>
        <p:txBody>
          <a:bodyPr/>
          <a:lstStyle/>
          <a:p>
            <a:r>
              <a:rPr lang="uk-UA" b="1" dirty="0">
                <a:solidFill>
                  <a:schemeClr val="accent5">
                    <a:lumMod val="75000"/>
                  </a:schemeClr>
                </a:solidFill>
              </a:rPr>
              <a:t>Користувачі інформації </a:t>
            </a:r>
            <a:endParaRPr lang="en-US" b="1" dirty="0">
              <a:solidFill>
                <a:schemeClr val="accent5">
                  <a:lumMod val="75000"/>
                </a:schemeClr>
              </a:solidFill>
            </a:endParaRPr>
          </a:p>
        </p:txBody>
      </p:sp>
    </p:spTree>
    <p:extLst>
      <p:ext uri="{BB962C8B-B14F-4D97-AF65-F5344CB8AC3E}">
        <p14:creationId xmlns:p14="http://schemas.microsoft.com/office/powerpoint/2010/main" val="3872493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481C286-258A-4B9A-9903-F7EE15596667}"/>
              </a:ext>
            </a:extLst>
          </p:cNvPr>
          <p:cNvSpPr>
            <a:spLocks noGrp="1"/>
          </p:cNvSpPr>
          <p:nvPr>
            <p:ph type="title"/>
          </p:nvPr>
        </p:nvSpPr>
        <p:spPr/>
        <p:txBody>
          <a:bodyPr>
            <a:noAutofit/>
          </a:bodyPr>
          <a:lstStyle/>
          <a:p>
            <a:r>
              <a:rPr lang="uk-UA" sz="2800" b="1" dirty="0"/>
              <a:t>Світ традиційних користувачів розкриття інформації </a:t>
            </a:r>
            <a:endParaRPr lang="en-US" sz="2800" b="1" dirty="0"/>
          </a:p>
        </p:txBody>
      </p:sp>
      <p:sp>
        <p:nvSpPr>
          <p:cNvPr id="3" name="Slide Number Placeholder 2">
            <a:extLst>
              <a:ext uri="{FF2B5EF4-FFF2-40B4-BE49-F238E27FC236}">
                <a16:creationId xmlns:a16="http://schemas.microsoft.com/office/drawing/2014/main" id="{6BD6C934-56B2-45E1-B05F-855A57D30919}"/>
              </a:ext>
            </a:extLst>
          </p:cNvPr>
          <p:cNvSpPr>
            <a:spLocks noGrp="1"/>
          </p:cNvSpPr>
          <p:nvPr>
            <p:ph type="sldNum" sz="quarter" idx="10"/>
          </p:nvPr>
        </p:nvSpPr>
        <p:spPr/>
        <p:txBody>
          <a:bodyPr/>
          <a:lstStyle/>
          <a:p>
            <a:fld id="{A91C009A-D183-4B06-A7F0-ADEC358427FA}" type="slidenum">
              <a:rPr lang="en-US" smtClean="0"/>
              <a:pPr/>
              <a:t>5</a:t>
            </a:fld>
            <a:endParaRPr lang="en-US" dirty="0"/>
          </a:p>
        </p:txBody>
      </p:sp>
      <p:graphicFrame>
        <p:nvGraphicFramePr>
          <p:cNvPr id="7" name="Table 4">
            <a:extLst>
              <a:ext uri="{FF2B5EF4-FFF2-40B4-BE49-F238E27FC236}">
                <a16:creationId xmlns:a16="http://schemas.microsoft.com/office/drawing/2014/main" id="{332BF34B-0A56-4273-BADC-5219DF0D93D1}"/>
              </a:ext>
            </a:extLst>
          </p:cNvPr>
          <p:cNvGraphicFramePr>
            <a:graphicFrameLocks noGrp="1"/>
          </p:cNvGraphicFramePr>
          <p:nvPr>
            <p:extLst>
              <p:ext uri="{D42A27DB-BD31-4B8C-83A1-F6EECF244321}">
                <p14:modId xmlns:p14="http://schemas.microsoft.com/office/powerpoint/2010/main" val="3228203904"/>
              </p:ext>
            </p:extLst>
          </p:nvPr>
        </p:nvGraphicFramePr>
        <p:xfrm>
          <a:off x="986118" y="821994"/>
          <a:ext cx="10219764" cy="4909250"/>
        </p:xfrm>
        <a:graphic>
          <a:graphicData uri="http://schemas.openxmlformats.org/drawingml/2006/table">
            <a:tbl>
              <a:tblPr firstRow="1" bandRow="1">
                <a:tableStyleId>{5C22544A-7EE6-4342-B048-85BDC9FD1C3A}</a:tableStyleId>
              </a:tblPr>
              <a:tblGrid>
                <a:gridCol w="3406588">
                  <a:extLst>
                    <a:ext uri="{9D8B030D-6E8A-4147-A177-3AD203B41FA5}">
                      <a16:colId xmlns:a16="http://schemas.microsoft.com/office/drawing/2014/main" val="3743527307"/>
                    </a:ext>
                  </a:extLst>
                </a:gridCol>
                <a:gridCol w="3406588">
                  <a:extLst>
                    <a:ext uri="{9D8B030D-6E8A-4147-A177-3AD203B41FA5}">
                      <a16:colId xmlns:a16="http://schemas.microsoft.com/office/drawing/2014/main" val="2371285150"/>
                    </a:ext>
                  </a:extLst>
                </a:gridCol>
                <a:gridCol w="3406588">
                  <a:extLst>
                    <a:ext uri="{9D8B030D-6E8A-4147-A177-3AD203B41FA5}">
                      <a16:colId xmlns:a16="http://schemas.microsoft.com/office/drawing/2014/main" val="2458554020"/>
                    </a:ext>
                  </a:extLst>
                </a:gridCol>
              </a:tblGrid>
              <a:tr h="492107">
                <a:tc>
                  <a:txBody>
                    <a:bodyPr/>
                    <a:lstStyle/>
                    <a:p>
                      <a:r>
                        <a:rPr lang="uk-UA" dirty="0"/>
                        <a:t>Користувачі</a:t>
                      </a:r>
                      <a:endParaRPr lang="en-US" dirty="0"/>
                    </a:p>
                  </a:txBody>
                  <a:tcPr/>
                </a:tc>
                <a:tc>
                  <a:txBody>
                    <a:bodyPr/>
                    <a:lstStyle/>
                    <a:p>
                      <a:r>
                        <a:rPr lang="uk-UA" dirty="0"/>
                        <a:t>Вид інформації, що використовується</a:t>
                      </a:r>
                      <a:endParaRPr lang="en-US" dirty="0"/>
                    </a:p>
                  </a:txBody>
                  <a:tcPr/>
                </a:tc>
                <a:tc>
                  <a:txBody>
                    <a:bodyPr/>
                    <a:lstStyle/>
                    <a:p>
                      <a:r>
                        <a:rPr lang="uk-UA" dirty="0"/>
                        <a:t>Використання </a:t>
                      </a:r>
                      <a:r>
                        <a:rPr lang="en-US" dirty="0"/>
                        <a:t>ESG</a:t>
                      </a:r>
                    </a:p>
                  </a:txBody>
                  <a:tcPr/>
                </a:tc>
                <a:extLst>
                  <a:ext uri="{0D108BD9-81ED-4DB2-BD59-A6C34878D82A}">
                    <a16:rowId xmlns:a16="http://schemas.microsoft.com/office/drawing/2014/main" val="2568186158"/>
                  </a:ext>
                </a:extLst>
              </a:tr>
              <a:tr h="4921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600" dirty="0"/>
                        <a:t>Банки </a:t>
                      </a:r>
                      <a:endParaRPr lang="en-US" sz="1600" dirty="0"/>
                    </a:p>
                    <a:p>
                      <a:endParaRPr lang="en-US" sz="1600" dirty="0"/>
                    </a:p>
                  </a:txBody>
                  <a:tcPr/>
                </a:tc>
                <a:tc>
                  <a:txBody>
                    <a:bodyPr/>
                    <a:lstStyle/>
                    <a:p>
                      <a:r>
                        <a:rPr lang="uk-UA" sz="1600" dirty="0"/>
                        <a:t>Публічна і приватна інформація</a:t>
                      </a:r>
                      <a:endParaRPr lang="en-US" sz="1600" dirty="0"/>
                    </a:p>
                  </a:txBody>
                  <a:tcPr/>
                </a:tc>
                <a:tc>
                  <a:txBody>
                    <a:bodyPr/>
                    <a:lstStyle/>
                    <a:p>
                      <a:r>
                        <a:rPr lang="uk-UA" sz="1600" dirty="0"/>
                        <a:t>Зростає:</a:t>
                      </a:r>
                      <a:r>
                        <a:rPr lang="en-US" sz="1600" dirty="0"/>
                        <a:t> </a:t>
                      </a:r>
                      <a:r>
                        <a:rPr lang="uk-UA" sz="1600" dirty="0"/>
                        <a:t>оцінка ризиків </a:t>
                      </a:r>
                      <a:endParaRPr lang="en-US" sz="1600" dirty="0"/>
                    </a:p>
                  </a:txBody>
                  <a:tcPr/>
                </a:tc>
                <a:extLst>
                  <a:ext uri="{0D108BD9-81ED-4DB2-BD59-A6C34878D82A}">
                    <a16:rowId xmlns:a16="http://schemas.microsoft.com/office/drawing/2014/main" val="959382160"/>
                  </a:ext>
                </a:extLst>
              </a:tr>
              <a:tr h="2812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600" u="sng" dirty="0"/>
                        <a:t>Ринки</a:t>
                      </a:r>
                      <a:r>
                        <a:rPr lang="en-US" sz="1600" u="sng" dirty="0"/>
                        <a:t>:</a:t>
                      </a:r>
                    </a:p>
                  </a:txBody>
                  <a:tcPr/>
                </a:tc>
                <a:tc>
                  <a:txBody>
                    <a:bodyPr/>
                    <a:lstStyle/>
                    <a:p>
                      <a:r>
                        <a:rPr lang="uk-UA" sz="1600" dirty="0"/>
                        <a:t>Публічна інформація</a:t>
                      </a:r>
                      <a:endParaRPr lang="en-US" sz="1600" dirty="0"/>
                    </a:p>
                  </a:txBody>
                  <a:tcPr/>
                </a:tc>
                <a:tc>
                  <a:txBody>
                    <a:bodyPr/>
                    <a:lstStyle/>
                    <a:p>
                      <a:r>
                        <a:rPr lang="uk-UA" sz="1600" dirty="0"/>
                        <a:t>Зростає</a:t>
                      </a:r>
                      <a:endParaRPr lang="en-US" sz="1600" dirty="0"/>
                    </a:p>
                  </a:txBody>
                  <a:tcPr/>
                </a:tc>
                <a:extLst>
                  <a:ext uri="{0D108BD9-81ED-4DB2-BD59-A6C34878D82A}">
                    <a16:rowId xmlns:a16="http://schemas.microsoft.com/office/drawing/2014/main" val="1213830260"/>
                  </a:ext>
                </a:extLst>
              </a:tr>
              <a:tr h="492107">
                <a:tc>
                  <a:txBody>
                    <a:bodyPr/>
                    <a:lstStyle/>
                    <a:p>
                      <a:pPr marL="285750" indent="-285750">
                        <a:buFont typeface="Arial" panose="020B0604020202020204" pitchFamily="34" charset="0"/>
                        <a:buChar char="•"/>
                      </a:pPr>
                      <a:r>
                        <a:rPr lang="uk-UA" sz="1600" dirty="0"/>
                        <a:t>Активні інвестори</a:t>
                      </a:r>
                      <a:r>
                        <a:rPr lang="en-US" sz="1600" dirty="0"/>
                        <a:t>/</a:t>
                      </a:r>
                      <a:r>
                        <a:rPr lang="uk-UA" sz="1600" dirty="0"/>
                        <a:t>фундаментальні</a:t>
                      </a:r>
                      <a:endParaRPr lang="en-US" sz="1600" dirty="0">
                        <a:highlight>
                          <a:srgbClr val="FFFF00"/>
                        </a:highlight>
                      </a:endParaRPr>
                    </a:p>
                  </a:txBody>
                  <a:tcPr/>
                </a:tc>
                <a:tc>
                  <a:txBody>
                    <a:bodyPr/>
                    <a:lstStyle/>
                    <a:p>
                      <a:r>
                        <a:rPr lang="uk-UA" sz="1600" dirty="0"/>
                        <a:t>Публічна інформація</a:t>
                      </a:r>
                      <a:endParaRPr lang="en-US" sz="1600" dirty="0"/>
                    </a:p>
                  </a:txBody>
                  <a:tcPr/>
                </a:tc>
                <a:tc>
                  <a:txBody>
                    <a:bodyPr/>
                    <a:lstStyle/>
                    <a:p>
                      <a:r>
                        <a:rPr lang="uk-UA" sz="1600" dirty="0"/>
                        <a:t>Високе і зростає </a:t>
                      </a:r>
                      <a:endParaRPr lang="en-US" sz="1600" dirty="0"/>
                    </a:p>
                  </a:txBody>
                  <a:tcPr/>
                </a:tc>
                <a:extLst>
                  <a:ext uri="{0D108BD9-81ED-4DB2-BD59-A6C34878D82A}">
                    <a16:rowId xmlns:a16="http://schemas.microsoft.com/office/drawing/2014/main" val="897339428"/>
                  </a:ext>
                </a:extLst>
              </a:tr>
              <a:tr h="492107">
                <a:tc>
                  <a:txBody>
                    <a:bodyPr/>
                    <a:lstStyle/>
                    <a:p>
                      <a:pPr marL="285750" indent="-285750">
                        <a:buFont typeface="Arial" panose="020B0604020202020204" pitchFamily="34" charset="0"/>
                        <a:buChar char="•"/>
                      </a:pPr>
                      <a:r>
                        <a:rPr lang="uk-UA" sz="1600" dirty="0"/>
                        <a:t>Пасивні інвестори</a:t>
                      </a:r>
                      <a:r>
                        <a:rPr lang="en-US" sz="1600" dirty="0"/>
                        <a:t>/</a:t>
                      </a:r>
                      <a:r>
                        <a:rPr lang="uk-UA" sz="1600" dirty="0"/>
                        <a:t>індексні фонди</a:t>
                      </a:r>
                      <a:endParaRPr lang="en-US" sz="1600" dirty="0"/>
                    </a:p>
                  </a:txBody>
                  <a:tcPr/>
                </a:tc>
                <a:tc>
                  <a:txBody>
                    <a:bodyPr/>
                    <a:lstStyle/>
                    <a:p>
                      <a:r>
                        <a:rPr lang="uk-UA" sz="1600" dirty="0"/>
                        <a:t>Визначення індексу </a:t>
                      </a:r>
                      <a:endParaRPr lang="en-US" sz="1600" dirty="0"/>
                    </a:p>
                  </a:txBody>
                  <a:tcPr/>
                </a:tc>
                <a:tc>
                  <a:txBody>
                    <a:bodyPr/>
                    <a:lstStyle/>
                    <a:p>
                      <a:r>
                        <a:rPr lang="uk-UA" sz="1600" dirty="0"/>
                        <a:t>Обмежене </a:t>
                      </a:r>
                      <a:endParaRPr lang="en-US" sz="1600" dirty="0"/>
                    </a:p>
                  </a:txBody>
                  <a:tcPr/>
                </a:tc>
                <a:extLst>
                  <a:ext uri="{0D108BD9-81ED-4DB2-BD59-A6C34878D82A}">
                    <a16:rowId xmlns:a16="http://schemas.microsoft.com/office/drawing/2014/main" val="3344700279"/>
                  </a:ext>
                </a:extLst>
              </a:tr>
              <a:tr h="492107">
                <a:tc>
                  <a:txBody>
                    <a:bodyPr/>
                    <a:lstStyle/>
                    <a:p>
                      <a:pPr marL="285750" indent="-285750">
                        <a:buFont typeface="Arial" panose="020B0604020202020204" pitchFamily="34" charset="0"/>
                        <a:buChar char="•"/>
                      </a:pPr>
                      <a:r>
                        <a:rPr lang="uk-UA" sz="1600" dirty="0"/>
                        <a:t>Інерційні </a:t>
                      </a:r>
                      <a:r>
                        <a:rPr lang="uk-UA" sz="1600" dirty="0" err="1"/>
                        <a:t>трейдери</a:t>
                      </a:r>
                      <a:r>
                        <a:rPr lang="uk-UA" sz="1600" dirty="0"/>
                        <a:t> </a:t>
                      </a:r>
                      <a:endParaRPr lang="en-US" sz="1600" dirty="0"/>
                    </a:p>
                  </a:txBody>
                  <a:tcPr/>
                </a:tc>
                <a:tc>
                  <a:txBody>
                    <a:bodyPr/>
                    <a:lstStyle/>
                    <a:p>
                      <a:r>
                        <a:rPr lang="uk-UA" sz="1600" dirty="0"/>
                        <a:t>Ринкова кон'юнктура і психологія  ринку</a:t>
                      </a:r>
                      <a:endParaRPr lang="en-US" sz="1600" dirty="0"/>
                    </a:p>
                  </a:txBody>
                  <a:tcPr/>
                </a:tc>
                <a:tc>
                  <a:txBody>
                    <a:bodyPr/>
                    <a:lstStyle/>
                    <a:p>
                      <a:r>
                        <a:rPr lang="uk-UA" sz="1600" dirty="0"/>
                        <a:t>Відсутнє</a:t>
                      </a:r>
                      <a:endParaRPr lang="en-US" sz="1600" dirty="0"/>
                    </a:p>
                  </a:txBody>
                  <a:tcPr/>
                </a:tc>
                <a:extLst>
                  <a:ext uri="{0D108BD9-81ED-4DB2-BD59-A6C34878D82A}">
                    <a16:rowId xmlns:a16="http://schemas.microsoft.com/office/drawing/2014/main" val="267384070"/>
                  </a:ext>
                </a:extLst>
              </a:tr>
              <a:tr h="281204">
                <a:tc>
                  <a:txBody>
                    <a:bodyPr/>
                    <a:lstStyle/>
                    <a:p>
                      <a:r>
                        <a:rPr lang="uk-UA" sz="1600" dirty="0"/>
                        <a:t>Працівники (як </a:t>
                      </a:r>
                      <a:r>
                        <a:rPr lang="uk-UA" sz="1600" dirty="0" err="1"/>
                        <a:t>стейкхолдери</a:t>
                      </a:r>
                      <a:r>
                        <a:rPr lang="uk-UA" sz="1600" dirty="0"/>
                        <a:t>)</a:t>
                      </a:r>
                      <a:endParaRPr lang="en-US" sz="1600" dirty="0"/>
                    </a:p>
                  </a:txBody>
                  <a:tcPr/>
                </a:tc>
                <a:tc>
                  <a:txBody>
                    <a:bodyPr/>
                    <a:lstStyle/>
                    <a:p>
                      <a:r>
                        <a:rPr lang="uk-UA" sz="1600" dirty="0"/>
                        <a:t>Внутрішня і публічна інформація</a:t>
                      </a:r>
                      <a:endParaRPr lang="en-US" sz="1600" dirty="0"/>
                    </a:p>
                  </a:txBody>
                  <a:tcPr/>
                </a:tc>
                <a:tc>
                  <a:txBody>
                    <a:bodyPr/>
                    <a:lstStyle/>
                    <a:p>
                      <a:r>
                        <a:rPr lang="uk-UA" sz="1600" dirty="0"/>
                        <a:t>Зростає</a:t>
                      </a:r>
                      <a:r>
                        <a:rPr lang="en-US" sz="1600" dirty="0"/>
                        <a:t>: </a:t>
                      </a:r>
                      <a:r>
                        <a:rPr lang="uk-UA" sz="1600" dirty="0"/>
                        <a:t>робоче середовище</a:t>
                      </a:r>
                      <a:endParaRPr lang="en-US" sz="1600" dirty="0"/>
                    </a:p>
                  </a:txBody>
                  <a:tcPr/>
                </a:tc>
                <a:extLst>
                  <a:ext uri="{0D108BD9-81ED-4DB2-BD59-A6C34878D82A}">
                    <a16:rowId xmlns:a16="http://schemas.microsoft.com/office/drawing/2014/main" val="3585953282"/>
                  </a:ext>
                </a:extLst>
              </a:tr>
              <a:tr h="7030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600" dirty="0"/>
                        <a:t>Преса </a:t>
                      </a:r>
                      <a:endParaRPr lang="en-US" sz="1600" dirty="0"/>
                    </a:p>
                    <a:p>
                      <a:endParaRPr lang="en-US" sz="1600" dirty="0"/>
                    </a:p>
                  </a:txBody>
                  <a:tcPr/>
                </a:tc>
                <a:tc>
                  <a:txBody>
                    <a:bodyPr/>
                    <a:lstStyle/>
                    <a:p>
                      <a:r>
                        <a:rPr lang="uk-UA" sz="1600" dirty="0"/>
                        <a:t>Публічна інформація та інформація, отримана в результаті розслідувань</a:t>
                      </a:r>
                      <a:endParaRPr lang="en-US" sz="1600" dirty="0"/>
                    </a:p>
                  </a:txBody>
                  <a:tcPr/>
                </a:tc>
                <a:tc>
                  <a:txBody>
                    <a:bodyPr/>
                    <a:lstStyle/>
                    <a:p>
                      <a:r>
                        <a:rPr lang="uk-UA" sz="1600" dirty="0"/>
                        <a:t>Зростає</a:t>
                      </a:r>
                      <a:r>
                        <a:rPr lang="en-US" sz="1600" dirty="0"/>
                        <a:t>: </a:t>
                      </a:r>
                      <a:r>
                        <a:rPr lang="uk-UA" sz="1600" dirty="0"/>
                        <a:t>соціальний вплив</a:t>
                      </a:r>
                      <a:endParaRPr lang="en-US" sz="1600" dirty="0"/>
                    </a:p>
                  </a:txBody>
                  <a:tcPr/>
                </a:tc>
                <a:extLst>
                  <a:ext uri="{0D108BD9-81ED-4DB2-BD59-A6C34878D82A}">
                    <a16:rowId xmlns:a16="http://schemas.microsoft.com/office/drawing/2014/main" val="4052025652"/>
                  </a:ext>
                </a:extLst>
              </a:tr>
              <a:tr h="4921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600" dirty="0"/>
                        <a:t>Громадськість</a:t>
                      </a:r>
                      <a:endParaRPr lang="en-US" sz="1600" dirty="0"/>
                    </a:p>
                    <a:p>
                      <a:endParaRPr lang="en-US" sz="1600" dirty="0"/>
                    </a:p>
                  </a:txBody>
                  <a:tcPr/>
                </a:tc>
                <a:tc>
                  <a:txBody>
                    <a:bodyPr/>
                    <a:lstStyle/>
                    <a:p>
                      <a:r>
                        <a:rPr lang="uk-UA" sz="1600" dirty="0"/>
                        <a:t>Публічна інформація</a:t>
                      </a:r>
                      <a:endParaRPr lang="en-US" sz="1600" dirty="0"/>
                    </a:p>
                  </a:txBody>
                  <a:tcPr/>
                </a:tc>
                <a:tc>
                  <a:txBody>
                    <a:bodyPr/>
                    <a:lstStyle/>
                    <a:p>
                      <a:r>
                        <a:rPr lang="uk-UA" sz="1600" dirty="0"/>
                        <a:t>Зростає</a:t>
                      </a:r>
                      <a:r>
                        <a:rPr lang="en-US" sz="1600" dirty="0"/>
                        <a:t>: </a:t>
                      </a:r>
                      <a:r>
                        <a:rPr lang="uk-UA" sz="1600" dirty="0"/>
                        <a:t>соціальний вплив </a:t>
                      </a:r>
                      <a:endParaRPr lang="en-US" sz="1600" dirty="0"/>
                    </a:p>
                  </a:txBody>
                  <a:tcPr/>
                </a:tc>
                <a:extLst>
                  <a:ext uri="{0D108BD9-81ED-4DB2-BD59-A6C34878D82A}">
                    <a16:rowId xmlns:a16="http://schemas.microsoft.com/office/drawing/2014/main" val="3987090205"/>
                  </a:ext>
                </a:extLst>
              </a:tr>
            </a:tbl>
          </a:graphicData>
        </a:graphic>
      </p:graphicFrame>
      <p:grpSp>
        <p:nvGrpSpPr>
          <p:cNvPr id="8" name="Group 7">
            <a:extLst>
              <a:ext uri="{FF2B5EF4-FFF2-40B4-BE49-F238E27FC236}">
                <a16:creationId xmlns:a16="http://schemas.microsoft.com/office/drawing/2014/main" id="{F8CE09E6-5522-42C6-8029-EB9ABDDE1186}"/>
              </a:ext>
            </a:extLst>
          </p:cNvPr>
          <p:cNvGrpSpPr/>
          <p:nvPr/>
        </p:nvGrpSpPr>
        <p:grpSpPr>
          <a:xfrm>
            <a:off x="6684607" y="5627039"/>
            <a:ext cx="3034071" cy="1143057"/>
            <a:chOff x="4735392" y="4826286"/>
            <a:chExt cx="3034071" cy="1394517"/>
          </a:xfrm>
        </p:grpSpPr>
        <p:sp>
          <p:nvSpPr>
            <p:cNvPr id="12" name="Slide Number Placeholder 2">
              <a:extLst>
                <a:ext uri="{FF2B5EF4-FFF2-40B4-BE49-F238E27FC236}">
                  <a16:creationId xmlns:a16="http://schemas.microsoft.com/office/drawing/2014/main" id="{A9A76E98-5B24-475B-AF07-4D2E11FD3251}"/>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13" name="Picture 12" descr="Graphical user interface, text, application, email&#10;&#10;Description automatically generated">
              <a:extLst>
                <a:ext uri="{FF2B5EF4-FFF2-40B4-BE49-F238E27FC236}">
                  <a16:creationId xmlns:a16="http://schemas.microsoft.com/office/drawing/2014/main" id="{424C0FAF-FD35-4112-863D-E9AF4F49636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extLst>
      <p:ext uri="{BB962C8B-B14F-4D97-AF65-F5344CB8AC3E}">
        <p14:creationId xmlns:p14="http://schemas.microsoft.com/office/powerpoint/2010/main" val="304548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6C10B-4C33-4079-B1DC-336972CC6B60}"/>
              </a:ext>
            </a:extLst>
          </p:cNvPr>
          <p:cNvSpPr>
            <a:spLocks noGrp="1"/>
          </p:cNvSpPr>
          <p:nvPr>
            <p:ph type="title"/>
          </p:nvPr>
        </p:nvSpPr>
        <p:spPr/>
        <p:txBody>
          <a:bodyPr>
            <a:noAutofit/>
          </a:bodyPr>
          <a:lstStyle/>
          <a:p>
            <a:r>
              <a:rPr lang="uk-UA" sz="2800" b="1" dirty="0"/>
              <a:t>Інвестори і підкатегорія користувачів </a:t>
            </a:r>
            <a:endParaRPr lang="en-US" sz="2800" b="1" dirty="0"/>
          </a:p>
        </p:txBody>
      </p:sp>
      <p:graphicFrame>
        <p:nvGraphicFramePr>
          <p:cNvPr id="4" name="Table 4">
            <a:extLst>
              <a:ext uri="{FF2B5EF4-FFF2-40B4-BE49-F238E27FC236}">
                <a16:creationId xmlns:a16="http://schemas.microsoft.com/office/drawing/2014/main" id="{8622625B-AB35-43DA-A420-C86745E23126}"/>
              </a:ext>
            </a:extLst>
          </p:cNvPr>
          <p:cNvGraphicFramePr>
            <a:graphicFrameLocks noGrp="1"/>
          </p:cNvGraphicFramePr>
          <p:nvPr>
            <p:extLst>
              <p:ext uri="{D42A27DB-BD31-4B8C-83A1-F6EECF244321}">
                <p14:modId xmlns:p14="http://schemas.microsoft.com/office/powerpoint/2010/main" val="907437176"/>
              </p:ext>
            </p:extLst>
          </p:nvPr>
        </p:nvGraphicFramePr>
        <p:xfrm>
          <a:off x="375090" y="877442"/>
          <a:ext cx="11472353" cy="5257800"/>
        </p:xfrm>
        <a:graphic>
          <a:graphicData uri="http://schemas.openxmlformats.org/drawingml/2006/table">
            <a:tbl>
              <a:tblPr firstRow="1" bandRow="1">
                <a:tableStyleId>{5C22544A-7EE6-4342-B048-85BDC9FD1C3A}</a:tableStyleId>
              </a:tblPr>
              <a:tblGrid>
                <a:gridCol w="2096254">
                  <a:extLst>
                    <a:ext uri="{9D8B030D-6E8A-4147-A177-3AD203B41FA5}">
                      <a16:colId xmlns:a16="http://schemas.microsoft.com/office/drawing/2014/main" val="3538455824"/>
                    </a:ext>
                  </a:extLst>
                </a:gridCol>
                <a:gridCol w="2795286">
                  <a:extLst>
                    <a:ext uri="{9D8B030D-6E8A-4147-A177-3AD203B41FA5}">
                      <a16:colId xmlns:a16="http://schemas.microsoft.com/office/drawing/2014/main" val="4028696293"/>
                    </a:ext>
                  </a:extLst>
                </a:gridCol>
                <a:gridCol w="3706384">
                  <a:extLst>
                    <a:ext uri="{9D8B030D-6E8A-4147-A177-3AD203B41FA5}">
                      <a16:colId xmlns:a16="http://schemas.microsoft.com/office/drawing/2014/main" val="1863626492"/>
                    </a:ext>
                  </a:extLst>
                </a:gridCol>
                <a:gridCol w="2874429">
                  <a:extLst>
                    <a:ext uri="{9D8B030D-6E8A-4147-A177-3AD203B41FA5}">
                      <a16:colId xmlns:a16="http://schemas.microsoft.com/office/drawing/2014/main" val="1748503930"/>
                    </a:ext>
                  </a:extLst>
                </a:gridCol>
              </a:tblGrid>
              <a:tr h="290781">
                <a:tc>
                  <a:txBody>
                    <a:bodyPr/>
                    <a:lstStyle/>
                    <a:p>
                      <a:r>
                        <a:rPr lang="uk-UA" dirty="0"/>
                        <a:t>Вид</a:t>
                      </a:r>
                      <a:endParaRPr lang="en-US" dirty="0"/>
                    </a:p>
                  </a:txBody>
                  <a:tcPr/>
                </a:tc>
                <a:tc>
                  <a:txBody>
                    <a:bodyPr/>
                    <a:lstStyle/>
                    <a:p>
                      <a:r>
                        <a:rPr lang="uk-UA" dirty="0"/>
                        <a:t>Стратегія </a:t>
                      </a:r>
                      <a:endParaRPr lang="en-US" dirty="0"/>
                    </a:p>
                  </a:txBody>
                  <a:tcPr/>
                </a:tc>
                <a:tc>
                  <a:txBody>
                    <a:bodyPr/>
                    <a:lstStyle/>
                    <a:p>
                      <a:r>
                        <a:rPr lang="uk-UA" dirty="0"/>
                        <a:t>Ризик</a:t>
                      </a:r>
                      <a:endParaRPr lang="en-US" dirty="0"/>
                    </a:p>
                  </a:txBody>
                  <a:tcPr/>
                </a:tc>
                <a:tc>
                  <a:txBody>
                    <a:bodyPr/>
                    <a:lstStyle/>
                    <a:p>
                      <a:r>
                        <a:rPr lang="uk-UA" dirty="0"/>
                        <a:t>Потреба у розкритті </a:t>
                      </a:r>
                      <a:endParaRPr lang="en-US" dirty="0"/>
                    </a:p>
                  </a:txBody>
                  <a:tcPr/>
                </a:tc>
                <a:extLst>
                  <a:ext uri="{0D108BD9-81ED-4DB2-BD59-A6C34878D82A}">
                    <a16:rowId xmlns:a16="http://schemas.microsoft.com/office/drawing/2014/main" val="2100633725"/>
                  </a:ext>
                </a:extLst>
              </a:tr>
              <a:tr h="4604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500" dirty="0"/>
                        <a:t>Ангел-інвестори</a:t>
                      </a:r>
                      <a:endParaRPr lang="en-US" sz="1500" dirty="0"/>
                    </a:p>
                    <a:p>
                      <a:endParaRPr lang="en-US" sz="1500" dirty="0"/>
                    </a:p>
                  </a:txBody>
                  <a:tcPr/>
                </a:tc>
                <a:tc>
                  <a:txBody>
                    <a:bodyPr/>
                    <a:lstStyle/>
                    <a:p>
                      <a:r>
                        <a:rPr lang="en-US" sz="1500" dirty="0"/>
                        <a:t>I</a:t>
                      </a:r>
                      <a:r>
                        <a:rPr lang="uk-UA" sz="1500" dirty="0"/>
                        <a:t>інвестувати у новий бізнес </a:t>
                      </a:r>
                      <a:endParaRPr lang="en-US" sz="1500" dirty="0"/>
                    </a:p>
                  </a:txBody>
                  <a:tcPr/>
                </a:tc>
                <a:tc>
                  <a:txBody>
                    <a:bodyPr/>
                    <a:lstStyle/>
                    <a:p>
                      <a:r>
                        <a:rPr lang="uk-UA" sz="1500" dirty="0"/>
                        <a:t>Найвищий</a:t>
                      </a:r>
                      <a:r>
                        <a:rPr lang="en-US" sz="1500" dirty="0"/>
                        <a:t>: </a:t>
                      </a:r>
                      <a:r>
                        <a:rPr lang="uk-UA" sz="1500" dirty="0"/>
                        <a:t>«на чесному слові»</a:t>
                      </a:r>
                      <a:endParaRPr lang="en-US" sz="1500" dirty="0"/>
                    </a:p>
                  </a:txBody>
                  <a:tcPr/>
                </a:tc>
                <a:tc>
                  <a:txBody>
                    <a:bodyPr/>
                    <a:lstStyle/>
                    <a:p>
                      <a:r>
                        <a:rPr lang="uk-UA" sz="1500" dirty="0"/>
                        <a:t>Низька</a:t>
                      </a:r>
                      <a:r>
                        <a:rPr lang="en-US" sz="1500" dirty="0"/>
                        <a:t>: </a:t>
                      </a:r>
                      <a:r>
                        <a:rPr lang="uk-UA" sz="1500" dirty="0"/>
                        <a:t>мають прямий доступ до інформації</a:t>
                      </a:r>
                      <a:endParaRPr lang="en-US" sz="1500" dirty="0"/>
                    </a:p>
                  </a:txBody>
                  <a:tcPr/>
                </a:tc>
                <a:extLst>
                  <a:ext uri="{0D108BD9-81ED-4DB2-BD59-A6C34878D82A}">
                    <a16:rowId xmlns:a16="http://schemas.microsoft.com/office/drawing/2014/main" val="2355762290"/>
                  </a:ext>
                </a:extLst>
              </a:tr>
              <a:tr h="6542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500" dirty="0"/>
                        <a:t>Венчурні інвестори</a:t>
                      </a:r>
                      <a:endParaRPr lang="en-US" sz="1500" dirty="0"/>
                    </a:p>
                    <a:p>
                      <a:endParaRPr lang="en-US" sz="1500" dirty="0"/>
                    </a:p>
                  </a:txBody>
                  <a:tcPr/>
                </a:tc>
                <a:tc>
                  <a:txBody>
                    <a:bodyPr/>
                    <a:lstStyle/>
                    <a:p>
                      <a:r>
                        <a:rPr lang="uk-UA" sz="1500" dirty="0"/>
                        <a:t>Інвестувати у бізнес, що розширяється</a:t>
                      </a:r>
                      <a:endParaRPr lang="en-US" sz="1500" dirty="0"/>
                    </a:p>
                  </a:txBody>
                  <a:tcPr/>
                </a:tc>
                <a:tc>
                  <a:txBody>
                    <a:bodyPr/>
                    <a:lstStyle/>
                    <a:p>
                      <a:r>
                        <a:rPr lang="uk-UA" sz="1500" dirty="0"/>
                        <a:t>Високий</a:t>
                      </a:r>
                      <a:r>
                        <a:rPr lang="en-US" sz="1500" dirty="0"/>
                        <a:t>: </a:t>
                      </a:r>
                      <a:r>
                        <a:rPr lang="uk-UA" sz="1500" dirty="0"/>
                        <a:t>ВІ</a:t>
                      </a:r>
                      <a:r>
                        <a:rPr lang="en-US" sz="1500" dirty="0"/>
                        <a:t> </a:t>
                      </a:r>
                      <a:r>
                        <a:rPr lang="uk-UA" sz="1500" dirty="0"/>
                        <a:t>мають контроль і привілейований доступ до внутрішньої інформації </a:t>
                      </a:r>
                      <a:endParaRPr lang="en-US" sz="1500" dirty="0"/>
                    </a:p>
                  </a:txBody>
                  <a:tcPr/>
                </a:tc>
                <a:tc>
                  <a:txBody>
                    <a:bodyPr/>
                    <a:lstStyle/>
                    <a:p>
                      <a:r>
                        <a:rPr lang="uk-UA" sz="1500" dirty="0"/>
                        <a:t>Низька</a:t>
                      </a:r>
                      <a:r>
                        <a:rPr lang="en-US" sz="1500" dirty="0"/>
                        <a:t>: </a:t>
                      </a:r>
                      <a:r>
                        <a:rPr lang="uk-UA" sz="1500" dirty="0"/>
                        <a:t>мають прямий доступ до інформації</a:t>
                      </a:r>
                      <a:endParaRPr lang="en-US" sz="1500" dirty="0"/>
                    </a:p>
                  </a:txBody>
                  <a:tcPr/>
                </a:tc>
                <a:extLst>
                  <a:ext uri="{0D108BD9-81ED-4DB2-BD59-A6C34878D82A}">
                    <a16:rowId xmlns:a16="http://schemas.microsoft.com/office/drawing/2014/main" val="1817471449"/>
                  </a:ext>
                </a:extLst>
              </a:tr>
              <a:tr h="6542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500" dirty="0"/>
                        <a:t>Фонд </a:t>
                      </a:r>
                      <a:r>
                        <a:rPr lang="ru-RU" sz="1500" dirty="0" err="1"/>
                        <a:t>прямих</a:t>
                      </a:r>
                      <a:r>
                        <a:rPr lang="ru-RU" sz="1500" dirty="0"/>
                        <a:t> </a:t>
                      </a:r>
                      <a:r>
                        <a:rPr lang="uk-UA" sz="1500" dirty="0"/>
                        <a:t>і</a:t>
                      </a:r>
                      <a:r>
                        <a:rPr lang="ru-RU" sz="1500" dirty="0" err="1"/>
                        <a:t>нвестицій</a:t>
                      </a:r>
                      <a:r>
                        <a:rPr lang="ru-RU" sz="1500" dirty="0"/>
                        <a:t> </a:t>
                      </a:r>
                      <a:endParaRPr lang="en-US" sz="1500" dirty="0"/>
                    </a:p>
                  </a:txBody>
                  <a:tcPr/>
                </a:tc>
                <a:tc>
                  <a:txBody>
                    <a:bodyPr/>
                    <a:lstStyle/>
                    <a:p>
                      <a:r>
                        <a:rPr lang="uk-UA" sz="1500" dirty="0"/>
                        <a:t>Реструктурувати і продати</a:t>
                      </a:r>
                      <a:endParaRPr lang="en-US" sz="1500" dirty="0"/>
                    </a:p>
                  </a:txBody>
                  <a:tcPr/>
                </a:tc>
                <a:tc>
                  <a:txBody>
                    <a:bodyPr/>
                    <a:lstStyle/>
                    <a:p>
                      <a:r>
                        <a:rPr lang="uk-UA" sz="1500" dirty="0"/>
                        <a:t>Високий</a:t>
                      </a:r>
                      <a:r>
                        <a:rPr lang="en-US" sz="1500" dirty="0"/>
                        <a:t>: </a:t>
                      </a:r>
                      <a:r>
                        <a:rPr lang="uk-UA" sz="1500" dirty="0"/>
                        <a:t>ФПІ мають контроль і привілейований доступ до внутрішньої інформації </a:t>
                      </a:r>
                      <a:endParaRPr lang="en-US" sz="1500" dirty="0"/>
                    </a:p>
                  </a:txBody>
                  <a:tcPr/>
                </a:tc>
                <a:tc>
                  <a:txBody>
                    <a:bodyPr/>
                    <a:lstStyle/>
                    <a:p>
                      <a:r>
                        <a:rPr lang="uk-UA" sz="1500" dirty="0"/>
                        <a:t>Низька</a:t>
                      </a:r>
                      <a:r>
                        <a:rPr lang="en-US" sz="1500" dirty="0"/>
                        <a:t>: </a:t>
                      </a:r>
                      <a:r>
                        <a:rPr lang="uk-UA" sz="1500" dirty="0"/>
                        <a:t>мають прямий доступ до інформації</a:t>
                      </a:r>
                      <a:endParaRPr lang="en-US" sz="1500" dirty="0"/>
                    </a:p>
                  </a:txBody>
                  <a:tcPr/>
                </a:tc>
                <a:extLst>
                  <a:ext uri="{0D108BD9-81ED-4DB2-BD59-A6C34878D82A}">
                    <a16:rowId xmlns:a16="http://schemas.microsoft.com/office/drawing/2014/main" val="2776353917"/>
                  </a:ext>
                </a:extLst>
              </a:tr>
              <a:tr h="848111">
                <a:tc>
                  <a:txBody>
                    <a:bodyPr/>
                    <a:lstStyle/>
                    <a:p>
                      <a:r>
                        <a:rPr lang="uk-UA" sz="1500" dirty="0"/>
                        <a:t>Первинні ринки</a:t>
                      </a:r>
                      <a:endParaRPr lang="en-US" sz="1500" dirty="0"/>
                    </a:p>
                  </a:txBody>
                  <a:tcPr/>
                </a:tc>
                <a:tc>
                  <a:txBody>
                    <a:bodyPr/>
                    <a:lstStyle/>
                    <a:p>
                      <a:r>
                        <a:rPr lang="uk-UA" sz="1500" dirty="0"/>
                        <a:t>Кошти ідуть компанії</a:t>
                      </a:r>
                      <a:r>
                        <a:rPr lang="en-US" sz="1500" dirty="0"/>
                        <a:t>: </a:t>
                      </a:r>
                      <a:r>
                        <a:rPr lang="uk-UA" sz="1500" dirty="0"/>
                        <a:t>Інвестувати і перепродати після того, як вартість зросте</a:t>
                      </a:r>
                      <a:endParaRPr lang="en-US" sz="1500" dirty="0"/>
                    </a:p>
                  </a:txBody>
                  <a:tcPr/>
                </a:tc>
                <a:tc>
                  <a:txBody>
                    <a:bodyPr/>
                    <a:lstStyle/>
                    <a:p>
                      <a:r>
                        <a:rPr lang="uk-UA" sz="1500" dirty="0"/>
                        <a:t>Дещо нижчий</a:t>
                      </a:r>
                      <a:r>
                        <a:rPr lang="en-US" sz="1500" dirty="0"/>
                        <a:t>: </a:t>
                      </a:r>
                      <a:r>
                        <a:rPr lang="uk-UA" sz="1500" dirty="0"/>
                        <a:t>обмежений контроль над компанією завдяки правам голосу.</a:t>
                      </a:r>
                      <a:r>
                        <a:rPr lang="en-US" sz="1500" dirty="0"/>
                        <a:t> </a:t>
                      </a:r>
                      <a:r>
                        <a:rPr lang="uk-UA" sz="1500" dirty="0"/>
                        <a:t>Ризик диверсифіковано</a:t>
                      </a:r>
                      <a:r>
                        <a:rPr lang="en-US" sz="1500" dirty="0"/>
                        <a:t>.</a:t>
                      </a:r>
                    </a:p>
                  </a:txBody>
                  <a:tcPr/>
                </a:tc>
                <a:tc>
                  <a:txBody>
                    <a:bodyPr/>
                    <a:lstStyle/>
                    <a:p>
                      <a:r>
                        <a:rPr lang="uk-UA" sz="1500" dirty="0"/>
                        <a:t>Вища</a:t>
                      </a:r>
                      <a:r>
                        <a:rPr lang="en-US" sz="1500" dirty="0"/>
                        <a:t>: </a:t>
                      </a:r>
                      <a:r>
                        <a:rPr lang="uk-UA" sz="1500" dirty="0"/>
                        <a:t>відсутність привілейованого доступу.</a:t>
                      </a:r>
                      <a:r>
                        <a:rPr lang="en-US" sz="1500" dirty="0"/>
                        <a:t> </a:t>
                      </a:r>
                      <a:r>
                        <a:rPr lang="uk-UA" sz="1500" dirty="0"/>
                        <a:t>Обмежена інформація, що розкривалася раніше.</a:t>
                      </a:r>
                      <a:endParaRPr lang="en-US" sz="1500" dirty="0"/>
                    </a:p>
                  </a:txBody>
                  <a:tcPr/>
                </a:tc>
                <a:extLst>
                  <a:ext uri="{0D108BD9-81ED-4DB2-BD59-A6C34878D82A}">
                    <a16:rowId xmlns:a16="http://schemas.microsoft.com/office/drawing/2014/main" val="2674718743"/>
                  </a:ext>
                </a:extLst>
              </a:tr>
              <a:tr h="8481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500" dirty="0"/>
                        <a:t>Вторинні ринки</a:t>
                      </a:r>
                      <a:endParaRPr lang="en-US" sz="1500" dirty="0"/>
                    </a:p>
                    <a:p>
                      <a:endParaRPr lang="en-US" sz="1500" dirty="0"/>
                    </a:p>
                  </a:txBody>
                  <a:tcPr/>
                </a:tc>
                <a:tc>
                  <a:txBody>
                    <a:bodyPr/>
                    <a:lstStyle/>
                    <a:p>
                      <a:r>
                        <a:rPr lang="uk-UA" sz="1500" dirty="0"/>
                        <a:t>Кошти ідуть попередньому власнику</a:t>
                      </a:r>
                      <a:r>
                        <a:rPr lang="en-US" sz="1500" dirty="0"/>
                        <a:t>: </a:t>
                      </a:r>
                      <a:r>
                        <a:rPr lang="uk-UA" sz="1500" dirty="0"/>
                        <a:t>купувати і продавати акції з метою отримання прибутку </a:t>
                      </a:r>
                      <a:endParaRPr lang="en-US" sz="15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500" dirty="0"/>
                        <a:t>Дещо нижчий</a:t>
                      </a:r>
                      <a:r>
                        <a:rPr lang="en-US" sz="1500" dirty="0"/>
                        <a:t>: </a:t>
                      </a:r>
                      <a:r>
                        <a:rPr lang="uk-UA" sz="1500" dirty="0"/>
                        <a:t>обмежений контроль над компанією завдяки правам голосу.</a:t>
                      </a:r>
                      <a:r>
                        <a:rPr lang="en-US" sz="1500" dirty="0"/>
                        <a:t> </a:t>
                      </a:r>
                      <a:r>
                        <a:rPr lang="uk-UA" sz="1500" dirty="0"/>
                        <a:t>Наявність історичних даних.</a:t>
                      </a:r>
                      <a:endParaRPr lang="en-US" sz="1500" dirty="0"/>
                    </a:p>
                  </a:txBody>
                  <a:tcPr/>
                </a:tc>
                <a:tc>
                  <a:txBody>
                    <a:bodyPr/>
                    <a:lstStyle/>
                    <a:p>
                      <a:r>
                        <a:rPr lang="uk-UA" sz="1500" dirty="0"/>
                        <a:t>Висока</a:t>
                      </a:r>
                      <a:r>
                        <a:rPr lang="en-US" sz="1500" dirty="0"/>
                        <a:t>: </a:t>
                      </a:r>
                      <a:r>
                        <a:rPr lang="uk-UA" sz="1500" dirty="0"/>
                        <a:t>щоб оцінити потенціал зростання і профіль ризику </a:t>
                      </a:r>
                      <a:endParaRPr lang="en-US" sz="1500" dirty="0"/>
                    </a:p>
                  </a:txBody>
                  <a:tcPr/>
                </a:tc>
                <a:extLst>
                  <a:ext uri="{0D108BD9-81ED-4DB2-BD59-A6C34878D82A}">
                    <a16:rowId xmlns:a16="http://schemas.microsoft.com/office/drawing/2014/main" val="206042836"/>
                  </a:ext>
                </a:extLst>
              </a:tr>
              <a:tr h="6542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uk-UA" sz="1500" dirty="0"/>
                        <a:t>Власники облігацій </a:t>
                      </a:r>
                      <a:endParaRPr lang="en-US" sz="1500" dirty="0"/>
                    </a:p>
                    <a:p>
                      <a:endParaRPr lang="en-US" sz="1500" dirty="0"/>
                    </a:p>
                  </a:txBody>
                  <a:tcPr/>
                </a:tc>
                <a:tc>
                  <a:txBody>
                    <a:bodyPr/>
                    <a:lstStyle/>
                    <a:p>
                      <a:r>
                        <a:rPr lang="uk-UA" sz="1500" dirty="0"/>
                        <a:t>Кошти, які отримує компанія, має бути повернуто з відсотком. </a:t>
                      </a:r>
                      <a:endParaRPr lang="en-US" sz="1500" dirty="0"/>
                    </a:p>
                  </a:txBody>
                  <a:tcPr/>
                </a:tc>
                <a:tc>
                  <a:txBody>
                    <a:bodyPr/>
                    <a:lstStyle/>
                    <a:p>
                      <a:r>
                        <a:rPr lang="uk-UA" sz="1500" dirty="0"/>
                        <a:t>Найнижчий</a:t>
                      </a:r>
                      <a:r>
                        <a:rPr lang="en-US" sz="1500" dirty="0"/>
                        <a:t>: </a:t>
                      </a:r>
                      <a:r>
                        <a:rPr lang="uk-UA" sz="1500" dirty="0"/>
                        <a:t>Погашення передбачається у контрактних зобов'язаннях.</a:t>
                      </a:r>
                      <a:endParaRPr lang="en-US" sz="1500" dirty="0"/>
                    </a:p>
                  </a:txBody>
                  <a:tcPr/>
                </a:tc>
                <a:tc>
                  <a:txBody>
                    <a:bodyPr/>
                    <a:lstStyle/>
                    <a:p>
                      <a:r>
                        <a:rPr lang="uk-UA" sz="1500" dirty="0"/>
                        <a:t>Оцінка ризику дефолту за зобов'язаннями</a:t>
                      </a:r>
                      <a:r>
                        <a:rPr lang="en-US" sz="1500" dirty="0"/>
                        <a:t>. </a:t>
                      </a:r>
                      <a:r>
                        <a:rPr lang="uk-UA" sz="1500" dirty="0"/>
                        <a:t>Верифікація зобов'язань</a:t>
                      </a:r>
                      <a:r>
                        <a:rPr lang="en-US" sz="1500" dirty="0"/>
                        <a:t>.</a:t>
                      </a:r>
                    </a:p>
                  </a:txBody>
                  <a:tcPr/>
                </a:tc>
                <a:extLst>
                  <a:ext uri="{0D108BD9-81ED-4DB2-BD59-A6C34878D82A}">
                    <a16:rowId xmlns:a16="http://schemas.microsoft.com/office/drawing/2014/main" val="2236022031"/>
                  </a:ext>
                </a:extLst>
              </a:tr>
            </a:tbl>
          </a:graphicData>
        </a:graphic>
      </p:graphicFrame>
    </p:spTree>
    <p:extLst>
      <p:ext uri="{BB962C8B-B14F-4D97-AF65-F5344CB8AC3E}">
        <p14:creationId xmlns:p14="http://schemas.microsoft.com/office/powerpoint/2010/main" val="6237097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D9885-55E3-41C0-AE16-0C1D1E2ABD0B}"/>
              </a:ext>
            </a:extLst>
          </p:cNvPr>
          <p:cNvSpPr>
            <a:spLocks noGrp="1"/>
          </p:cNvSpPr>
          <p:nvPr>
            <p:ph type="title"/>
          </p:nvPr>
        </p:nvSpPr>
        <p:spPr/>
        <p:txBody>
          <a:bodyPr>
            <a:noAutofit/>
          </a:bodyPr>
          <a:lstStyle/>
          <a:p>
            <a:r>
              <a:rPr lang="uk-UA" sz="2800" b="1" dirty="0"/>
              <a:t>Стратегії фондів </a:t>
            </a:r>
            <a:endParaRPr lang="en-US" sz="2800" b="1" dirty="0"/>
          </a:p>
        </p:txBody>
      </p:sp>
      <p:graphicFrame>
        <p:nvGraphicFramePr>
          <p:cNvPr id="5" name="Content Placeholder 4">
            <a:extLst>
              <a:ext uri="{FF2B5EF4-FFF2-40B4-BE49-F238E27FC236}">
                <a16:creationId xmlns:a16="http://schemas.microsoft.com/office/drawing/2014/main" id="{76D43E69-623E-4643-8982-518356C74AE4}"/>
              </a:ext>
            </a:extLst>
          </p:cNvPr>
          <p:cNvGraphicFramePr>
            <a:graphicFrameLocks noGrp="1"/>
          </p:cNvGraphicFramePr>
          <p:nvPr>
            <p:ph idx="4294967295"/>
            <p:extLst>
              <p:ext uri="{D42A27DB-BD31-4B8C-83A1-F6EECF244321}">
                <p14:modId xmlns:p14="http://schemas.microsoft.com/office/powerpoint/2010/main" val="1552476701"/>
              </p:ext>
            </p:extLst>
          </p:nvPr>
        </p:nvGraphicFramePr>
        <p:xfrm>
          <a:off x="431515" y="883579"/>
          <a:ext cx="11004955" cy="5781048"/>
        </p:xfrm>
        <a:graphic>
          <a:graphicData uri="http://schemas.openxmlformats.org/drawingml/2006/table">
            <a:tbl>
              <a:tblPr firstRow="1" bandRow="1">
                <a:tableStyleId>{5C22544A-7EE6-4342-B048-85BDC9FD1C3A}</a:tableStyleId>
              </a:tblPr>
              <a:tblGrid>
                <a:gridCol w="1618374">
                  <a:extLst>
                    <a:ext uri="{9D8B030D-6E8A-4147-A177-3AD203B41FA5}">
                      <a16:colId xmlns:a16="http://schemas.microsoft.com/office/drawing/2014/main" val="20000"/>
                    </a:ext>
                  </a:extLst>
                </a:gridCol>
                <a:gridCol w="1834159">
                  <a:extLst>
                    <a:ext uri="{9D8B030D-6E8A-4147-A177-3AD203B41FA5}">
                      <a16:colId xmlns:a16="http://schemas.microsoft.com/office/drawing/2014/main" val="20001"/>
                    </a:ext>
                  </a:extLst>
                </a:gridCol>
                <a:gridCol w="2049943">
                  <a:extLst>
                    <a:ext uri="{9D8B030D-6E8A-4147-A177-3AD203B41FA5}">
                      <a16:colId xmlns:a16="http://schemas.microsoft.com/office/drawing/2014/main" val="20002"/>
                    </a:ext>
                  </a:extLst>
                </a:gridCol>
                <a:gridCol w="1942050">
                  <a:extLst>
                    <a:ext uri="{9D8B030D-6E8A-4147-A177-3AD203B41FA5}">
                      <a16:colId xmlns:a16="http://schemas.microsoft.com/office/drawing/2014/main" val="20003"/>
                    </a:ext>
                  </a:extLst>
                </a:gridCol>
                <a:gridCol w="1834159">
                  <a:extLst>
                    <a:ext uri="{9D8B030D-6E8A-4147-A177-3AD203B41FA5}">
                      <a16:colId xmlns:a16="http://schemas.microsoft.com/office/drawing/2014/main" val="20005"/>
                    </a:ext>
                  </a:extLst>
                </a:gridCol>
                <a:gridCol w="1726270">
                  <a:extLst>
                    <a:ext uri="{9D8B030D-6E8A-4147-A177-3AD203B41FA5}">
                      <a16:colId xmlns:a16="http://schemas.microsoft.com/office/drawing/2014/main" val="20006"/>
                    </a:ext>
                  </a:extLst>
                </a:gridCol>
              </a:tblGrid>
              <a:tr h="688578">
                <a:tc>
                  <a:txBody>
                    <a:bodyPr/>
                    <a:lstStyle/>
                    <a:p>
                      <a:r>
                        <a:rPr lang="uk-UA" sz="1400" dirty="0"/>
                        <a:t>Назва фонду</a:t>
                      </a:r>
                      <a:r>
                        <a:rPr lang="en-US" sz="1400" dirty="0"/>
                        <a:t>:</a:t>
                      </a:r>
                    </a:p>
                  </a:txBody>
                  <a:tcPr/>
                </a:tc>
                <a:tc>
                  <a:txBody>
                    <a:bodyPr/>
                    <a:lstStyle/>
                    <a:p>
                      <a:r>
                        <a:rPr lang="uk-UA" sz="1400" dirty="0"/>
                        <a:t>Фонд </a:t>
                      </a:r>
                      <a:r>
                        <a:rPr lang="en-US" sz="1400" dirty="0"/>
                        <a:t>Due Diligence </a:t>
                      </a:r>
                    </a:p>
                  </a:txBody>
                  <a:tcPr/>
                </a:tc>
                <a:tc>
                  <a:txBody>
                    <a:bodyPr/>
                    <a:lstStyle/>
                    <a:p>
                      <a:r>
                        <a:rPr lang="uk-UA" sz="1400" dirty="0"/>
                        <a:t>Фонд відстеження </a:t>
                      </a:r>
                      <a:r>
                        <a:rPr lang="en-US" sz="1400" dirty="0"/>
                        <a:t>ESG </a:t>
                      </a:r>
                    </a:p>
                  </a:txBody>
                  <a:tcPr/>
                </a:tc>
                <a:tc>
                  <a:txBody>
                    <a:bodyPr/>
                    <a:lstStyle/>
                    <a:p>
                      <a:r>
                        <a:rPr lang="uk-UA" sz="1400" dirty="0"/>
                        <a:t>Тематичний </a:t>
                      </a:r>
                      <a:r>
                        <a:rPr lang="en-US" sz="1400" dirty="0"/>
                        <a:t>(</a:t>
                      </a:r>
                      <a:r>
                        <a:rPr lang="uk-UA" sz="1400" dirty="0"/>
                        <a:t>або галузевий</a:t>
                      </a:r>
                      <a:r>
                        <a:rPr lang="en-US" sz="1400" dirty="0"/>
                        <a:t>) </a:t>
                      </a:r>
                      <a:r>
                        <a:rPr lang="uk-UA" sz="1400" dirty="0"/>
                        <a:t>фонд </a:t>
                      </a:r>
                      <a:endParaRPr lang="en-US" sz="1400" dirty="0"/>
                    </a:p>
                  </a:txBody>
                  <a:tcPr/>
                </a:tc>
                <a:tc>
                  <a:txBody>
                    <a:bodyPr/>
                    <a:lstStyle/>
                    <a:p>
                      <a:r>
                        <a:rPr lang="uk-UA" sz="1400" dirty="0"/>
                        <a:t>Фонд взаємодії </a:t>
                      </a:r>
                      <a:endParaRPr lang="en-US" sz="1400" dirty="0"/>
                    </a:p>
                  </a:txBody>
                  <a:tcPr/>
                </a:tc>
                <a:tc>
                  <a:txBody>
                    <a:bodyPr/>
                    <a:lstStyle/>
                    <a:p>
                      <a:r>
                        <a:rPr lang="uk-UA" sz="1400" dirty="0"/>
                        <a:t>Фонд впливу </a:t>
                      </a:r>
                      <a:endParaRPr lang="en-US" sz="1400" dirty="0"/>
                    </a:p>
                  </a:txBody>
                  <a:tcPr/>
                </a:tc>
                <a:extLst>
                  <a:ext uri="{0D108BD9-81ED-4DB2-BD59-A6C34878D82A}">
                    <a16:rowId xmlns:a16="http://schemas.microsoft.com/office/drawing/2014/main" val="10000"/>
                  </a:ext>
                </a:extLst>
              </a:tr>
              <a:tr h="2444900">
                <a:tc>
                  <a:txBody>
                    <a:bodyPr/>
                    <a:lstStyle/>
                    <a:p>
                      <a:r>
                        <a:rPr lang="uk-UA" sz="1400" dirty="0"/>
                        <a:t>Стратегія</a:t>
                      </a:r>
                      <a:r>
                        <a:rPr lang="en-US" sz="1400" dirty="0"/>
                        <a:t>:</a:t>
                      </a:r>
                    </a:p>
                  </a:txBody>
                  <a:tcPr/>
                </a:tc>
                <a:tc>
                  <a:txBody>
                    <a:bodyPr/>
                    <a:lstStyle/>
                    <a:p>
                      <a:pPr>
                        <a:buFont typeface="Arial" pitchFamily="34" charset="0"/>
                        <a:buChar char="•"/>
                      </a:pPr>
                      <a:r>
                        <a:rPr lang="uk-UA" sz="1400" dirty="0"/>
                        <a:t>Можуть розглядатися усі компанії </a:t>
                      </a:r>
                      <a:endParaRPr lang="en-US" sz="1400" dirty="0"/>
                    </a:p>
                    <a:p>
                      <a:pPr>
                        <a:buFont typeface="Arial" pitchFamily="34" charset="0"/>
                        <a:buChar char="•"/>
                      </a:pPr>
                      <a:r>
                        <a:rPr lang="uk-UA" sz="1400" dirty="0"/>
                        <a:t>Враховувати </a:t>
                      </a:r>
                      <a:r>
                        <a:rPr lang="en-US" sz="1400" dirty="0"/>
                        <a:t>ESG </a:t>
                      </a:r>
                      <a:r>
                        <a:rPr lang="uk-UA" sz="1400" dirty="0"/>
                        <a:t>під час ухвалення інвестиційних рішень </a:t>
                      </a:r>
                      <a:endParaRPr lang="en-US" sz="1400" dirty="0"/>
                    </a:p>
                    <a:p>
                      <a:pPr>
                        <a:buFont typeface="Arial" pitchFamily="34" charset="0"/>
                        <a:buChar char="•"/>
                      </a:pPr>
                      <a:r>
                        <a:rPr lang="uk-UA" sz="1400" dirty="0"/>
                        <a:t>Враховувати </a:t>
                      </a:r>
                      <a:r>
                        <a:rPr lang="en-US" sz="1400" dirty="0"/>
                        <a:t>ESG </a:t>
                      </a:r>
                      <a:r>
                        <a:rPr lang="uk-UA" sz="1400" dirty="0"/>
                        <a:t>в управлінні придбанням </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uk-UA" sz="1400" dirty="0"/>
                        <a:t>Можуть розглядатися усі сектори</a:t>
                      </a:r>
                      <a:endParaRPr lang="en-US" sz="1400" dirty="0"/>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uk-UA" sz="1400" dirty="0"/>
                        <a:t>Найкращий у класі </a:t>
                      </a:r>
                      <a:r>
                        <a:rPr lang="en-US" sz="1400" dirty="0"/>
                        <a:t>(</a:t>
                      </a:r>
                      <a:r>
                        <a:rPr lang="uk-UA" sz="1400" dirty="0"/>
                        <a:t>або мінімальний рівень</a:t>
                      </a:r>
                      <a:r>
                        <a:rPr lang="en-US" sz="1400" dirty="0"/>
                        <a:t> ESG</a:t>
                      </a:r>
                      <a:r>
                        <a:rPr lang="uk-UA" sz="1400" dirty="0"/>
                        <a:t> за результатами діяльності</a:t>
                      </a:r>
                      <a:r>
                        <a:rPr lang="en-US" sz="1400" dirty="0"/>
                        <a:t>)</a:t>
                      </a:r>
                    </a:p>
                    <a:p>
                      <a:pPr>
                        <a:buFont typeface="Arial" pitchFamily="34" charset="0"/>
                        <a:buChar char="•"/>
                      </a:pPr>
                      <a:r>
                        <a:rPr lang="uk-UA" sz="1400" dirty="0"/>
                        <a:t>Виключення «поганих» компаній </a:t>
                      </a:r>
                      <a:endParaRPr lang="en-US" sz="1400" dirty="0"/>
                    </a:p>
                    <a:p>
                      <a:pPr>
                        <a:buFont typeface="Arial" pitchFamily="34" charset="0"/>
                        <a:buChar char="•"/>
                      </a:pPr>
                      <a:r>
                        <a:rPr lang="uk-UA" sz="1400" dirty="0"/>
                        <a:t>Негативний етичний </a:t>
                      </a:r>
                      <a:r>
                        <a:rPr lang="ru-RU" sz="1400" dirty="0" err="1"/>
                        <a:t>проф</a:t>
                      </a:r>
                      <a:r>
                        <a:rPr lang="uk-UA" sz="1400" dirty="0"/>
                        <a:t>і</a:t>
                      </a:r>
                      <a:r>
                        <a:rPr lang="ru-RU" sz="1400" dirty="0"/>
                        <a:t>ль </a:t>
                      </a:r>
                      <a:r>
                        <a:rPr lang="en-US" sz="1400" baseline="0" dirty="0"/>
                        <a:t>(</a:t>
                      </a:r>
                      <a:r>
                        <a:rPr lang="uk-UA" sz="1400" baseline="0" dirty="0"/>
                        <a:t>алкоголь, зброя тощо</a:t>
                      </a:r>
                      <a:r>
                        <a:rPr lang="en-US" sz="1400" baseline="0" dirty="0"/>
                        <a:t>)</a:t>
                      </a:r>
                      <a:endParaRPr lang="en-US" sz="1400" dirty="0"/>
                    </a:p>
                  </a:txBody>
                  <a:tcPr/>
                </a:tc>
                <a:tc>
                  <a:txBody>
                    <a:bodyPr/>
                    <a:lstStyle/>
                    <a:p>
                      <a:pPr>
                        <a:buFont typeface="Arial" pitchFamily="34" charset="0"/>
                        <a:buChar char="•"/>
                      </a:pPr>
                      <a:r>
                        <a:rPr lang="uk-UA" sz="1400" dirty="0"/>
                        <a:t>Відбір на основі галузі, як от</a:t>
                      </a:r>
                      <a:r>
                        <a:rPr lang="en-US" sz="1400" dirty="0"/>
                        <a:t>:</a:t>
                      </a:r>
                    </a:p>
                    <a:p>
                      <a:pPr>
                        <a:buFont typeface="Arial" pitchFamily="34" charset="0"/>
                        <a:buNone/>
                      </a:pPr>
                      <a:r>
                        <a:rPr lang="en-US" sz="1400" dirty="0"/>
                        <a:t>--</a:t>
                      </a:r>
                      <a:r>
                        <a:rPr lang="uk-UA" sz="1400" dirty="0"/>
                        <a:t>Екологічно чисті технології </a:t>
                      </a:r>
                      <a:endParaRPr lang="en-US" sz="1400" baseline="0" dirty="0"/>
                    </a:p>
                    <a:p>
                      <a:pPr>
                        <a:buFont typeface="Arial" pitchFamily="34" charset="0"/>
                        <a:buNone/>
                      </a:pPr>
                      <a:r>
                        <a:rPr lang="en-US" sz="1400" baseline="0" dirty="0"/>
                        <a:t>--</a:t>
                      </a:r>
                      <a:r>
                        <a:rPr lang="uk-UA" sz="1400" baseline="0" dirty="0"/>
                        <a:t>Технології майбутнього </a:t>
                      </a:r>
                      <a:endParaRPr lang="en-US" sz="1400" baseline="0" dirty="0"/>
                    </a:p>
                    <a:p>
                      <a:pPr>
                        <a:buFont typeface="Arial" pitchFamily="34" charset="0"/>
                        <a:buNone/>
                      </a:pPr>
                      <a:r>
                        <a:rPr lang="en-US" sz="1400" baseline="0" dirty="0"/>
                        <a:t>--</a:t>
                      </a:r>
                      <a:r>
                        <a:rPr lang="uk-UA" sz="1400" baseline="0" dirty="0"/>
                        <a:t>Індустрії забезпечення соціального добробуту </a:t>
                      </a:r>
                      <a:r>
                        <a:rPr lang="en-US" sz="1400" baseline="0" dirty="0"/>
                        <a:t>(</a:t>
                      </a:r>
                      <a:r>
                        <a:rPr lang="uk-UA" sz="1400" baseline="0" dirty="0"/>
                        <a:t>наприклад, освіта</a:t>
                      </a:r>
                      <a:r>
                        <a:rPr lang="en-US" sz="1400" baseline="0" dirty="0"/>
                        <a:t>)</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uk-UA" sz="1400" dirty="0"/>
                        <a:t>Можуть розглядатися усі компанії </a:t>
                      </a:r>
                      <a:endParaRPr lang="en-US" sz="1400" dirty="0"/>
                    </a:p>
                    <a:p>
                      <a:pPr>
                        <a:buFont typeface="Arial" pitchFamily="34" charset="0"/>
                        <a:buChar char="•"/>
                      </a:pPr>
                      <a:r>
                        <a:rPr lang="uk-UA" sz="1400" dirty="0"/>
                        <a:t>Найкращий у класі </a:t>
                      </a:r>
                      <a:r>
                        <a:rPr lang="en-US" sz="1400" dirty="0"/>
                        <a:t>(</a:t>
                      </a:r>
                      <a:r>
                        <a:rPr lang="uk-UA" sz="1400" dirty="0"/>
                        <a:t>або найгірший у класі</a:t>
                      </a:r>
                      <a:r>
                        <a:rPr lang="en-US" sz="1400" dirty="0"/>
                        <a:t>)</a:t>
                      </a:r>
                    </a:p>
                    <a:p>
                      <a:pPr>
                        <a:buFont typeface="Arial" pitchFamily="34" charset="0"/>
                        <a:buChar char="•"/>
                      </a:pPr>
                      <a:r>
                        <a:rPr lang="uk-UA" sz="1400" dirty="0"/>
                        <a:t>Взаємодія задля досягнення кращих результатів діяльності</a:t>
                      </a:r>
                      <a:endParaRPr lang="en-US" sz="1400" baseline="0" dirty="0"/>
                    </a:p>
                  </a:txBody>
                  <a:tcPr/>
                </a:tc>
                <a:tc>
                  <a:txBody>
                    <a:bodyPr/>
                    <a:lstStyle/>
                    <a:p>
                      <a:pPr>
                        <a:buFont typeface="Arial" pitchFamily="34" charset="0"/>
                        <a:buChar char="•"/>
                      </a:pPr>
                      <a:r>
                        <a:rPr lang="uk-UA" sz="1400" dirty="0"/>
                        <a:t>Компанії, що мають соціальні цілі </a:t>
                      </a:r>
                      <a:endParaRPr lang="en-US" sz="1400" dirty="0"/>
                    </a:p>
                    <a:p>
                      <a:pPr>
                        <a:buFont typeface="Arial" pitchFamily="34" charset="0"/>
                        <a:buChar char="•"/>
                      </a:pPr>
                      <a:r>
                        <a:rPr lang="uk-UA" sz="1400" dirty="0"/>
                        <a:t>Головною метою компаній є соціальна додана цінність </a:t>
                      </a:r>
                      <a:endParaRPr lang="en-US" sz="1400" baseline="0" dirty="0"/>
                    </a:p>
                    <a:p>
                      <a:pPr>
                        <a:buFont typeface="Arial" pitchFamily="34" charset="0"/>
                        <a:buChar char="•"/>
                      </a:pPr>
                      <a:r>
                        <a:rPr lang="uk-UA" sz="1400" baseline="0" dirty="0"/>
                        <a:t>Економічна доходність другорядна</a:t>
                      </a:r>
                      <a:endParaRPr lang="en-US" sz="1400" dirty="0"/>
                    </a:p>
                  </a:txBody>
                  <a:tcPr/>
                </a:tc>
                <a:extLst>
                  <a:ext uri="{0D108BD9-81ED-4DB2-BD59-A6C34878D82A}">
                    <a16:rowId xmlns:a16="http://schemas.microsoft.com/office/drawing/2014/main" val="10001"/>
                  </a:ext>
                </a:extLst>
              </a:tr>
              <a:tr h="1735184">
                <a:tc>
                  <a:txBody>
                    <a:bodyPr/>
                    <a:lstStyle/>
                    <a:p>
                      <a:r>
                        <a:rPr lang="uk-UA" sz="1400" dirty="0"/>
                        <a:t>Ціннісна пропозиція:</a:t>
                      </a:r>
                      <a:endParaRPr lang="en-US" sz="1400" dirty="0">
                        <a:highlight>
                          <a:srgbClr val="FFFF00"/>
                        </a:highlight>
                      </a:endParaRPr>
                    </a:p>
                  </a:txBody>
                  <a:tcPr/>
                </a:tc>
                <a:tc>
                  <a:txBody>
                    <a:bodyPr/>
                    <a:lstStyle/>
                    <a:p>
                      <a:pPr>
                        <a:buFont typeface="Arial" pitchFamily="34" charset="0"/>
                        <a:buChar char="•"/>
                      </a:pPr>
                      <a:r>
                        <a:rPr lang="uk-UA" sz="1400" dirty="0"/>
                        <a:t>Зниження ризиків </a:t>
                      </a:r>
                      <a:endParaRPr lang="en-US" sz="1400" baseline="0" dirty="0"/>
                    </a:p>
                    <a:p>
                      <a:pPr>
                        <a:buFont typeface="Arial" pitchFamily="34" charset="0"/>
                        <a:buChar char="•"/>
                      </a:pPr>
                      <a:r>
                        <a:rPr lang="uk-UA" sz="1400" baseline="0" dirty="0"/>
                        <a:t>Додана цінність головним чином завдяки додатковому аналізу</a:t>
                      </a:r>
                      <a:endParaRPr lang="en-US" sz="1400" dirty="0"/>
                    </a:p>
                  </a:txBody>
                  <a:tcPr/>
                </a:tc>
                <a:tc>
                  <a:txBody>
                    <a:bodyPr/>
                    <a:lstStyle/>
                    <a:p>
                      <a:pPr>
                        <a:buFont typeface="Arial" pitchFamily="34" charset="0"/>
                        <a:buChar char="•"/>
                      </a:pPr>
                      <a:r>
                        <a:rPr lang="uk-UA" sz="1400" dirty="0"/>
                        <a:t>Зниження ризиків </a:t>
                      </a:r>
                      <a:endParaRPr lang="en-US" sz="1400" dirty="0"/>
                    </a:p>
                    <a:p>
                      <a:pPr>
                        <a:buFont typeface="Arial" pitchFamily="34" charset="0"/>
                        <a:buChar char="•"/>
                      </a:pPr>
                      <a:r>
                        <a:rPr lang="uk-UA" sz="1400" baseline="0" dirty="0"/>
                        <a:t>Акцент на компанії з високими результатами </a:t>
                      </a:r>
                      <a:r>
                        <a:rPr lang="en-US" sz="1400" baseline="0" dirty="0"/>
                        <a:t>ESG </a:t>
                      </a:r>
                      <a:r>
                        <a:rPr lang="uk-UA" sz="1400" baseline="0" dirty="0"/>
                        <a:t>передбачає вищу якість портфелю</a:t>
                      </a:r>
                      <a:endParaRPr lang="en-US" sz="1400" baseline="0" dirty="0"/>
                    </a:p>
                    <a:p>
                      <a:pPr>
                        <a:buFont typeface="Arial" pitchFamily="34" charset="0"/>
                        <a:buChar char="•"/>
                      </a:pPr>
                      <a:r>
                        <a:rPr lang="uk-UA" sz="1400" baseline="0" dirty="0"/>
                        <a:t>Компанії роблять внесок у добробут суспільства </a:t>
                      </a:r>
                      <a:endParaRPr lang="en-US" sz="1400" dirty="0"/>
                    </a:p>
                  </a:txBody>
                  <a:tcPr/>
                </a:tc>
                <a:tc>
                  <a:txBody>
                    <a:bodyPr/>
                    <a:lstStyle/>
                    <a:p>
                      <a:pPr>
                        <a:buFont typeface="Arial" pitchFamily="34" charset="0"/>
                        <a:buChar char="•"/>
                      </a:pPr>
                      <a:r>
                        <a:rPr lang="uk-UA" sz="1400" dirty="0"/>
                        <a:t>Зниження ризиків </a:t>
                      </a:r>
                      <a:endParaRPr lang="en-US" sz="1400" dirty="0"/>
                    </a:p>
                    <a:p>
                      <a:pPr>
                        <a:buFont typeface="Arial" pitchFamily="34" charset="0"/>
                        <a:buChar char="•"/>
                      </a:pPr>
                      <a:r>
                        <a:rPr lang="uk-UA" sz="1400" baseline="0" dirty="0"/>
                        <a:t>Акцент на компанії з високими результатами </a:t>
                      </a:r>
                      <a:r>
                        <a:rPr lang="en-US" sz="1400" baseline="0" dirty="0"/>
                        <a:t>ESG </a:t>
                      </a:r>
                      <a:r>
                        <a:rPr lang="uk-UA" sz="1400" baseline="0" dirty="0"/>
                        <a:t>передбачає вищу якість портфелю</a:t>
                      </a:r>
                      <a:endParaRPr lang="en-US" sz="1400" baseline="0" dirty="0"/>
                    </a:p>
                    <a:p>
                      <a:pPr>
                        <a:buFont typeface="Arial" pitchFamily="34" charset="0"/>
                        <a:buChar char="•"/>
                      </a:pPr>
                      <a:r>
                        <a:rPr lang="uk-UA" sz="1400" baseline="0" dirty="0"/>
                        <a:t>Компанії роблять внесок у добробут суспільства </a:t>
                      </a:r>
                      <a:endParaRPr lang="en-US" sz="1400" dirty="0"/>
                    </a:p>
                    <a:p>
                      <a:endParaRPr lang="en-US" sz="1400" dirty="0"/>
                    </a:p>
                  </a:txBody>
                  <a:tcPr/>
                </a:tc>
                <a:tc>
                  <a:txBody>
                    <a:bodyPr/>
                    <a:lstStyle/>
                    <a:p>
                      <a:pPr>
                        <a:buFont typeface="Arial" pitchFamily="34" charset="0"/>
                        <a:buChar char="•"/>
                      </a:pPr>
                      <a:r>
                        <a:rPr lang="uk-UA" sz="1400" dirty="0"/>
                        <a:t>Зниження ризиків </a:t>
                      </a:r>
                      <a:endParaRPr lang="en-US" sz="1400" dirty="0"/>
                    </a:p>
                    <a:p>
                      <a:pPr>
                        <a:buFont typeface="Arial" pitchFamily="34" charset="0"/>
                        <a:buChar char="•"/>
                      </a:pPr>
                      <a:r>
                        <a:rPr lang="uk-UA" sz="1400" dirty="0"/>
                        <a:t>Підвищення репутаційної цінності </a:t>
                      </a:r>
                      <a:endParaRPr lang="en-US" sz="1400" baseline="0" dirty="0"/>
                    </a:p>
                    <a:p>
                      <a:pPr>
                        <a:buFont typeface="Arial" pitchFamily="34" charset="0"/>
                        <a:buChar char="•"/>
                      </a:pPr>
                      <a:r>
                        <a:rPr lang="uk-UA" sz="1400" baseline="0" dirty="0"/>
                        <a:t>Покращення результатів діяльності і підзвітності завдяки впливу </a:t>
                      </a:r>
                      <a:r>
                        <a:rPr lang="en-US" sz="1400" baseline="0" dirty="0"/>
                        <a:t>ESG</a:t>
                      </a:r>
                      <a:endParaRPr lang="en-US" sz="1400" dirty="0"/>
                    </a:p>
                  </a:txBody>
                  <a:tcPr/>
                </a:tc>
                <a:tc>
                  <a:txBody>
                    <a:bodyPr/>
                    <a:lstStyle/>
                    <a:p>
                      <a:pPr>
                        <a:buFont typeface="Arial" pitchFamily="34" charset="0"/>
                        <a:buChar char="•"/>
                      </a:pPr>
                      <a:r>
                        <a:rPr lang="uk-UA" sz="1400" dirty="0"/>
                        <a:t>Соціальні вигоди, що передбачають отримання певного доходу</a:t>
                      </a:r>
                      <a:endParaRPr lang="en-US" sz="1400" dirty="0"/>
                    </a:p>
                  </a:txBody>
                  <a:tcPr/>
                </a:tc>
                <a:extLst>
                  <a:ext uri="{0D108BD9-81ED-4DB2-BD59-A6C34878D82A}">
                    <a16:rowId xmlns:a16="http://schemas.microsoft.com/office/drawing/2014/main" val="10002"/>
                  </a:ext>
                </a:extLst>
              </a:tr>
              <a:tr h="422530">
                <a:tc>
                  <a:txBody>
                    <a:bodyPr/>
                    <a:lstStyle/>
                    <a:p>
                      <a:r>
                        <a:rPr lang="en-US" sz="1400" dirty="0"/>
                        <a:t>Objective:</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tc>
                  <a:txBody>
                    <a:bodyPr/>
                    <a:lstStyle/>
                    <a:p>
                      <a:r>
                        <a:rPr lang="en-US" sz="1400" dirty="0"/>
                        <a:t>$♥♥♥</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897120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1B38-C54D-43AD-8711-8DFFF72C7E94}"/>
              </a:ext>
            </a:extLst>
          </p:cNvPr>
          <p:cNvSpPr>
            <a:spLocks noGrp="1"/>
          </p:cNvSpPr>
          <p:nvPr>
            <p:ph type="title"/>
          </p:nvPr>
        </p:nvSpPr>
        <p:spPr/>
        <p:txBody>
          <a:bodyPr>
            <a:normAutofit/>
          </a:bodyPr>
          <a:lstStyle/>
          <a:p>
            <a:r>
              <a:rPr lang="uk-UA" b="1" dirty="0" err="1">
                <a:solidFill>
                  <a:schemeClr val="accent5">
                    <a:lumMod val="75000"/>
                  </a:schemeClr>
                </a:solidFill>
              </a:rPr>
              <a:t>Фідуціарні</a:t>
            </a:r>
            <a:r>
              <a:rPr lang="uk-UA" b="1" dirty="0">
                <a:solidFill>
                  <a:schemeClr val="accent5">
                    <a:lumMod val="75000"/>
                  </a:schemeClr>
                </a:solidFill>
              </a:rPr>
              <a:t> обов'язки інвесторів</a:t>
            </a:r>
            <a:endParaRPr lang="en-US" b="1" dirty="0">
              <a:solidFill>
                <a:schemeClr val="accent5">
                  <a:lumMod val="75000"/>
                </a:schemeClr>
              </a:solidFill>
            </a:endParaRPr>
          </a:p>
        </p:txBody>
      </p:sp>
    </p:spTree>
    <p:extLst>
      <p:ext uri="{BB962C8B-B14F-4D97-AF65-F5344CB8AC3E}">
        <p14:creationId xmlns:p14="http://schemas.microsoft.com/office/powerpoint/2010/main" val="1800833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uk-UA" sz="2800" b="1" dirty="0"/>
              <a:t>Інвестиція і </a:t>
            </a:r>
            <a:r>
              <a:rPr lang="uk-UA" sz="2800" b="1" dirty="0" err="1"/>
              <a:t>фідуціарні</a:t>
            </a:r>
            <a:r>
              <a:rPr lang="uk-UA" sz="2800" b="1" dirty="0"/>
              <a:t> обов'язки </a:t>
            </a:r>
            <a:endParaRPr lang="en-GB" sz="2800" b="1" dirty="0"/>
          </a:p>
        </p:txBody>
      </p:sp>
      <p:sp>
        <p:nvSpPr>
          <p:cNvPr id="4" name="Slide Number Placeholder 3"/>
          <p:cNvSpPr>
            <a:spLocks noGrp="1"/>
          </p:cNvSpPr>
          <p:nvPr>
            <p:ph type="sldNum" sz="quarter" idx="10"/>
          </p:nvPr>
        </p:nvSpPr>
        <p:spPr/>
        <p:txBody>
          <a:bodyPr/>
          <a:lstStyle/>
          <a:p>
            <a:fld id="{7BEE0E23-3778-48E4-ADB1-903FD52B093A}" type="slidenum">
              <a:rPr lang="en-US" smtClean="0"/>
              <a:pPr/>
              <a:t>9</a:t>
            </a:fld>
            <a:endParaRPr lang="en-US"/>
          </a:p>
        </p:txBody>
      </p:sp>
      <p:sp>
        <p:nvSpPr>
          <p:cNvPr id="3" name="Content Placeholder 2"/>
          <p:cNvSpPr>
            <a:spLocks noGrp="1"/>
          </p:cNvSpPr>
          <p:nvPr>
            <p:ph sz="quarter" idx="4294967295"/>
          </p:nvPr>
        </p:nvSpPr>
        <p:spPr>
          <a:xfrm>
            <a:off x="699845" y="1024241"/>
            <a:ext cx="10515600" cy="4351338"/>
          </a:xfrm>
        </p:spPr>
        <p:txBody>
          <a:bodyPr>
            <a:normAutofit/>
          </a:bodyPr>
          <a:lstStyle/>
          <a:p>
            <a:r>
              <a:rPr lang="uk-UA" dirty="0"/>
              <a:t>Два способи інвестування </a:t>
            </a:r>
            <a:r>
              <a:rPr lang="en-GB" dirty="0"/>
              <a:t>:</a:t>
            </a:r>
          </a:p>
          <a:p>
            <a:pPr marL="914400" lvl="1" indent="-514350">
              <a:buFont typeface="+mj-lt"/>
              <a:buAutoNum type="arabicPeriod"/>
            </a:pPr>
            <a:r>
              <a:rPr lang="uk-UA" dirty="0"/>
              <a:t>Традиційні фінансові показники</a:t>
            </a:r>
            <a:endParaRPr lang="en-GB" dirty="0"/>
          </a:p>
          <a:p>
            <a:pPr marL="914400" lvl="1" indent="-514350">
              <a:buFont typeface="+mj-lt"/>
              <a:buAutoNum type="arabicPeriod"/>
            </a:pPr>
            <a:r>
              <a:rPr lang="uk-UA" dirty="0"/>
              <a:t>Показники </a:t>
            </a:r>
            <a:r>
              <a:rPr lang="en-US" dirty="0"/>
              <a:t>ESG </a:t>
            </a:r>
            <a:endParaRPr lang="en-GB" dirty="0"/>
          </a:p>
          <a:p>
            <a:r>
              <a:rPr lang="uk-UA" dirty="0"/>
              <a:t>Поєднання традиційних показників та Е</a:t>
            </a:r>
            <a:r>
              <a:rPr lang="en-GB" dirty="0"/>
              <a:t>SG </a:t>
            </a:r>
            <a:r>
              <a:rPr lang="uk-UA" dirty="0"/>
              <a:t>показників називають Інтегрованим інвестуванням </a:t>
            </a:r>
            <a:endParaRPr lang="en-GB" dirty="0"/>
          </a:p>
          <a:p>
            <a:r>
              <a:rPr lang="uk-UA" dirty="0"/>
              <a:t>Прихильники традиційного підходу вважають сталий розвиток, корпоративну соціальну відповідальність та </a:t>
            </a:r>
            <a:r>
              <a:rPr lang="en-GB" dirty="0"/>
              <a:t>ESG </a:t>
            </a:r>
            <a:r>
              <a:rPr lang="uk-UA" dirty="0"/>
              <a:t>факторами, які відволікають від </a:t>
            </a:r>
            <a:r>
              <a:rPr lang="uk-UA" dirty="0" err="1"/>
              <a:t>фідуціарних</a:t>
            </a:r>
            <a:r>
              <a:rPr lang="uk-UA" dirty="0"/>
              <a:t> обов'язків перед компанією та акціонерами </a:t>
            </a:r>
            <a:endParaRPr lang="en-GB" dirty="0"/>
          </a:p>
          <a:p>
            <a:r>
              <a:rPr lang="uk-UA" dirty="0"/>
              <a:t>Нове бачення – вони не відволікають, а доповнюють.</a:t>
            </a:r>
            <a:endParaRPr lang="en-GB" dirty="0"/>
          </a:p>
          <a:p>
            <a:pPr>
              <a:buNone/>
            </a:pPr>
            <a:endParaRPr lang="en-GB" dirty="0"/>
          </a:p>
          <a:p>
            <a:pPr>
              <a:buNone/>
            </a:pPr>
            <a:endParaRPr lang="en-GB" dirty="0"/>
          </a:p>
        </p:txBody>
      </p:sp>
      <p:grpSp>
        <p:nvGrpSpPr>
          <p:cNvPr id="5" name="Group 4">
            <a:extLst>
              <a:ext uri="{FF2B5EF4-FFF2-40B4-BE49-F238E27FC236}">
                <a16:creationId xmlns:a16="http://schemas.microsoft.com/office/drawing/2014/main" id="{4D94A90D-7504-4FC7-883B-8AE9490445BA}"/>
              </a:ext>
            </a:extLst>
          </p:cNvPr>
          <p:cNvGrpSpPr/>
          <p:nvPr/>
        </p:nvGrpSpPr>
        <p:grpSpPr>
          <a:xfrm>
            <a:off x="6263367" y="5375579"/>
            <a:ext cx="3034071" cy="1394517"/>
            <a:chOff x="4735392" y="4826286"/>
            <a:chExt cx="3034071" cy="1394517"/>
          </a:xfrm>
        </p:grpSpPr>
        <p:sp>
          <p:nvSpPr>
            <p:cNvPr id="6" name="Slide Number Placeholder 2">
              <a:extLst>
                <a:ext uri="{FF2B5EF4-FFF2-40B4-BE49-F238E27FC236}">
                  <a16:creationId xmlns:a16="http://schemas.microsoft.com/office/drawing/2014/main" id="{8A06841F-B3AE-4DDC-9780-33383CD72706}"/>
                </a:ext>
              </a:extLst>
            </p:cNvPr>
            <p:cNvSpPr txBox="1">
              <a:spLocks/>
            </p:cNvSpPr>
            <p:nvPr/>
          </p:nvSpPr>
          <p:spPr>
            <a:xfrm>
              <a:off x="4735392" y="4826286"/>
              <a:ext cx="3034071" cy="221805"/>
            </a:xfrm>
            <a:prstGeom prst="rect">
              <a:avLst/>
            </a:prstGeom>
          </p:spPr>
          <p:txBody>
            <a:bodyPr/>
            <a:lstStyle>
              <a:defPPr>
                <a:defRPr lang="en-US"/>
              </a:defPPr>
              <a:lvl1pPr algn="l" rtl="0" fontAlgn="base">
                <a:spcBef>
                  <a:spcPct val="0"/>
                </a:spcBef>
                <a:spcAft>
                  <a:spcPct val="0"/>
                </a:spcAft>
                <a:defRPr sz="1600" b="1" kern="1200">
                  <a:solidFill>
                    <a:schemeClr val="tx1"/>
                  </a:solidFill>
                  <a:latin typeface="Trebuchet MS" pitchFamily="34" charset="0"/>
                  <a:ea typeface="MS PGothic" pitchFamily="34" charset="-128"/>
                  <a:cs typeface="+mn-cs"/>
                </a:defRPr>
              </a:lvl1pPr>
              <a:lvl2pPr marL="4572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2pPr>
              <a:lvl3pPr marL="9144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3pPr>
              <a:lvl4pPr marL="13716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4pPr>
              <a:lvl5pPr marL="1828800" algn="l" rtl="0" fontAlgn="base">
                <a:spcBef>
                  <a:spcPct val="0"/>
                </a:spcBef>
                <a:spcAft>
                  <a:spcPct val="0"/>
                </a:spcAft>
                <a:defRPr sz="1600" b="1" kern="1200">
                  <a:solidFill>
                    <a:schemeClr val="tx1"/>
                  </a:solidFill>
                  <a:latin typeface="Trebuchet MS" pitchFamily="34" charset="0"/>
                  <a:ea typeface="MS PGothic" pitchFamily="34" charset="-128"/>
                  <a:cs typeface="+mn-cs"/>
                </a:defRPr>
              </a:lvl5pPr>
              <a:lvl6pPr marL="2286000" algn="l" defTabSz="914400" rtl="0" eaLnBrk="1" latinLnBrk="0" hangingPunct="1">
                <a:defRPr sz="1600" b="1" kern="1200">
                  <a:solidFill>
                    <a:schemeClr val="tx1"/>
                  </a:solidFill>
                  <a:latin typeface="Trebuchet MS" pitchFamily="34" charset="0"/>
                  <a:ea typeface="MS PGothic" pitchFamily="34" charset="-128"/>
                  <a:cs typeface="+mn-cs"/>
                </a:defRPr>
              </a:lvl6pPr>
              <a:lvl7pPr marL="2743200" algn="l" defTabSz="914400" rtl="0" eaLnBrk="1" latinLnBrk="0" hangingPunct="1">
                <a:defRPr sz="1600" b="1" kern="1200">
                  <a:solidFill>
                    <a:schemeClr val="tx1"/>
                  </a:solidFill>
                  <a:latin typeface="Trebuchet MS" pitchFamily="34" charset="0"/>
                  <a:ea typeface="MS PGothic" pitchFamily="34" charset="-128"/>
                  <a:cs typeface="+mn-cs"/>
                </a:defRPr>
              </a:lvl7pPr>
              <a:lvl8pPr marL="3200400" algn="l" defTabSz="914400" rtl="0" eaLnBrk="1" latinLnBrk="0" hangingPunct="1">
                <a:defRPr sz="1600" b="1" kern="1200">
                  <a:solidFill>
                    <a:schemeClr val="tx1"/>
                  </a:solidFill>
                  <a:latin typeface="Trebuchet MS" pitchFamily="34" charset="0"/>
                  <a:ea typeface="MS PGothic" pitchFamily="34" charset="-128"/>
                  <a:cs typeface="+mn-cs"/>
                </a:defRPr>
              </a:lvl8pPr>
              <a:lvl9pPr marL="3657600" algn="l" defTabSz="914400" rtl="0" eaLnBrk="1" latinLnBrk="0" hangingPunct="1">
                <a:defRPr sz="1600" b="1" kern="1200">
                  <a:solidFill>
                    <a:schemeClr val="tx1"/>
                  </a:solidFill>
                  <a:latin typeface="Trebuchet MS" pitchFamily="34" charset="0"/>
                  <a:ea typeface="MS PGothic" pitchFamily="34" charset="-128"/>
                  <a:cs typeface="+mn-cs"/>
                </a:defRPr>
              </a:lvl9pPr>
            </a:lstStyle>
            <a:p>
              <a:r>
                <a:rPr lang="en-US" sz="1000" dirty="0">
                  <a:latin typeface="+mj-lt"/>
                </a:rPr>
                <a:t>IN PARTNERSHIP WITH:</a:t>
              </a:r>
            </a:p>
          </p:txBody>
        </p:sp>
        <p:pic>
          <p:nvPicPr>
            <p:cNvPr id="7" name="Picture 6" descr="Graphical user interface, text, application, email&#10;&#10;Description automatically generated">
              <a:extLst>
                <a:ext uri="{FF2B5EF4-FFF2-40B4-BE49-F238E27FC236}">
                  <a16:creationId xmlns:a16="http://schemas.microsoft.com/office/drawing/2014/main" id="{0C5408E1-131D-409B-A655-FB0992B415B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821"/>
            <a:stretch/>
          </p:blipFill>
          <p:spPr>
            <a:xfrm>
              <a:off x="4757053" y="5094262"/>
              <a:ext cx="2061007" cy="1126541"/>
            </a:xfrm>
            <a:prstGeom prst="rect">
              <a:avLst/>
            </a:prstGeom>
          </p:spPr>
        </p:pic>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4A35D9EEC7BE84EBA57F60A28B25C3E" ma:contentTypeVersion="13" ma:contentTypeDescription="Create a new document." ma:contentTypeScope="" ma:versionID="f3eec407559878d434ded1a018f2b895">
  <xsd:schema xmlns:xsd="http://www.w3.org/2001/XMLSchema" xmlns:xs="http://www.w3.org/2001/XMLSchema" xmlns:p="http://schemas.microsoft.com/office/2006/metadata/properties" xmlns:ns3="98ac8286-1dcb-443f-9c2c-5155aaf7d39d" xmlns:ns4="a1056d45-a318-4d83-a7c5-2e1035740bd5" targetNamespace="http://schemas.microsoft.com/office/2006/metadata/properties" ma:root="true" ma:fieldsID="4c04dab7f3f572c90f09c1cc624e1e9a" ns3:_="" ns4:_="">
    <xsd:import namespace="98ac8286-1dcb-443f-9c2c-5155aaf7d39d"/>
    <xsd:import namespace="a1056d45-a318-4d83-a7c5-2e1035740bd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AutoKeyPoints" minOccurs="0"/>
                <xsd:element ref="ns4:MediaServiceKeyPoints" minOccurs="0"/>
                <xsd:element ref="ns4:MediaServiceOCR" minOccurs="0"/>
                <xsd:element ref="ns4:MediaServiceGenerationTime" minOccurs="0"/>
                <xsd:element ref="ns4:MediaServiceEventHashCode"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ac8286-1dcb-443f-9c2c-5155aaf7d39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1056d45-a318-4d83-a7c5-2e1035740bd5"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446AE6-33AB-4284-ABD6-035C91ACE214}">
  <ds:schemaRefs>
    <ds:schemaRef ds:uri="http://schemas.microsoft.com/sharepoint/v3/contenttype/forms"/>
  </ds:schemaRefs>
</ds:datastoreItem>
</file>

<file path=customXml/itemProps2.xml><?xml version="1.0" encoding="utf-8"?>
<ds:datastoreItem xmlns:ds="http://schemas.openxmlformats.org/officeDocument/2006/customXml" ds:itemID="{12ED8644-4865-4882-B6C9-413927537F2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03B9627-ABB2-4450-A1E7-6C2CDF2D16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8ac8286-1dcb-443f-9c2c-5155aaf7d39d"/>
    <ds:schemaRef ds:uri="a1056d45-a318-4d83-a7c5-2e1035740b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6719</TotalTime>
  <Words>2167</Words>
  <Application>Microsoft Office PowerPoint</Application>
  <PresentationFormat>Widescreen</PresentationFormat>
  <Paragraphs>394</Paragraphs>
  <Slides>19</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Andes ExtraLight</vt:lpstr>
      <vt:lpstr>Arial</vt:lpstr>
      <vt:lpstr>Arial Regular</vt:lpstr>
      <vt:lpstr>Calibri</vt:lpstr>
      <vt:lpstr>Calibri Light</vt:lpstr>
      <vt:lpstr>Trebuchet MS</vt:lpstr>
      <vt:lpstr>Wingdings</vt:lpstr>
      <vt:lpstr>Office Theme</vt:lpstr>
      <vt:lpstr>Точки зору провайдерів капіталу на розкриття інформації з питань ESG</vt:lpstr>
      <vt:lpstr>Що наразі пише преса? </vt:lpstr>
      <vt:lpstr>Що наразі пише преса? </vt:lpstr>
      <vt:lpstr>Користувачі інформації </vt:lpstr>
      <vt:lpstr>Світ традиційних користувачів розкриття інформації </vt:lpstr>
      <vt:lpstr>Інвестори і підкатегорія користувачів </vt:lpstr>
      <vt:lpstr>Стратегії фондів </vt:lpstr>
      <vt:lpstr>Фідуціарні обов'язки інвесторів</vt:lpstr>
      <vt:lpstr>Інвестиція і фідуціарні обов'язки </vt:lpstr>
      <vt:lpstr>Закон США про пенсійне забезпечення робить особливий акцент на фідуціарні обов’язки перед бенефіціарами </vt:lpstr>
      <vt:lpstr>Обґрунтування ESG для професійних інвесторів </vt:lpstr>
      <vt:lpstr>Стандарти розкриття інформації</vt:lpstr>
      <vt:lpstr>Інвестори незадоволені джерелами даних </vt:lpstr>
      <vt:lpstr>Світ стандартів </vt:lpstr>
      <vt:lpstr>Труднощі: Відсутність стандартної метрики щодо аналізу управління  </vt:lpstr>
      <vt:lpstr>Історія не повторюється, але …</vt:lpstr>
      <vt:lpstr>Штучний розум </vt:lpstr>
      <vt:lpstr>Познайомтесь з новим членом інвестиційної команди</vt:lpstr>
      <vt:lpstr>Підсумкові моменти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 Frederick</dc:creator>
  <cp:lastModifiedBy>Boris Janjalia</cp:lastModifiedBy>
  <cp:revision>51</cp:revision>
  <dcterms:created xsi:type="dcterms:W3CDTF">2020-11-13T12:11:12Z</dcterms:created>
  <dcterms:modified xsi:type="dcterms:W3CDTF">2020-11-19T18:58:41Z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0x010100D4A35D9EEC7BE84EBA57F60A28B25C3E</vt:lpwstr>
  </property>
</Properties>
</file>